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4" r:id="rId4"/>
  </p:sldMasterIdLst>
  <p:notesMasterIdLst>
    <p:notesMasterId r:id="rId25"/>
  </p:notesMasterIdLst>
  <p:sldIdLst>
    <p:sldId id="258" r:id="rId5"/>
    <p:sldId id="294" r:id="rId6"/>
    <p:sldId id="311" r:id="rId7"/>
    <p:sldId id="310" r:id="rId8"/>
    <p:sldId id="309" r:id="rId9"/>
    <p:sldId id="257" r:id="rId10"/>
    <p:sldId id="301" r:id="rId11"/>
    <p:sldId id="303" r:id="rId12"/>
    <p:sldId id="323" r:id="rId13"/>
    <p:sldId id="324" r:id="rId14"/>
    <p:sldId id="268" r:id="rId15"/>
    <p:sldId id="318" r:id="rId16"/>
    <p:sldId id="325" r:id="rId17"/>
    <p:sldId id="320" r:id="rId18"/>
    <p:sldId id="326" r:id="rId19"/>
    <p:sldId id="322" r:id="rId20"/>
    <p:sldId id="327" r:id="rId21"/>
    <p:sldId id="302" r:id="rId22"/>
    <p:sldId id="305" r:id="rId23"/>
    <p:sldId id="315" r:id="rId24"/>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03864"/>
    <a:srgbClr val="275662"/>
    <a:srgbClr val="97E9E1"/>
    <a:srgbClr val="00A3A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2" autoAdjust="0"/>
    <p:restoredTop sz="83391" autoAdjust="0"/>
  </p:normalViewPr>
  <p:slideViewPr>
    <p:cSldViewPr snapToGrid="0">
      <p:cViewPr varScale="1">
        <p:scale>
          <a:sx n="92" d="100"/>
          <a:sy n="92" d="100"/>
        </p:scale>
        <p:origin x="1194" y="66"/>
      </p:cViewPr>
      <p:guideLst/>
    </p:cSldViewPr>
  </p:slideViewPr>
  <p:outlineViewPr>
    <p:cViewPr>
      <p:scale>
        <a:sx n="33" d="100"/>
        <a:sy n="33" d="100"/>
      </p:scale>
      <p:origin x="0" y="-1648"/>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viewProps" Target="view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9.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4D82D5E-A4BB-47D7-AD37-1EB626A6A1D6}" type="datetimeFigureOut">
              <a:rPr lang="fr-FR" smtClean="0"/>
              <a:t>16/11/2023</a:t>
            </a:fld>
            <a:endParaRPr lang="fr-FR"/>
          </a:p>
        </p:txBody>
      </p:sp>
      <p:sp>
        <p:nvSpPr>
          <p:cNvPr id="4" name="Espace réservé de l'image des diapositives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not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763F022-D51D-40CA-BBEF-ECA8D133B0D3}" type="slidenum">
              <a:rPr lang="fr-FR" smtClean="0"/>
              <a:t>‹N°›</a:t>
            </a:fld>
            <a:endParaRPr lang="fr-FR"/>
          </a:p>
        </p:txBody>
      </p:sp>
    </p:spTree>
    <p:extLst>
      <p:ext uri="{BB962C8B-B14F-4D97-AF65-F5344CB8AC3E}">
        <p14:creationId xmlns:p14="http://schemas.microsoft.com/office/powerpoint/2010/main" val="303308116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dirty="0"/>
              <a:t>Le long d’un front d’expansion, on s’attend à ce que la densité diminue, menant à plus de compétition pour les ressources au centre et des ressources plus limitées. </a:t>
            </a:r>
          </a:p>
          <a:p>
            <a:pPr marL="0" marR="0" lvl="0" indent="0" algn="l" defTabSz="914400" rtl="0" eaLnBrk="1" fontAlgn="auto" latinLnBrk="0" hangingPunct="1">
              <a:lnSpc>
                <a:spcPct val="100000"/>
              </a:lnSpc>
              <a:spcBef>
                <a:spcPts val="0"/>
              </a:spcBef>
              <a:spcAft>
                <a:spcPts val="0"/>
              </a:spcAft>
              <a:buClrTx/>
              <a:buSzTx/>
              <a:buFontTx/>
              <a:buNone/>
              <a:tabLst/>
              <a:defRPr/>
            </a:pPr>
            <a:r>
              <a:rPr lang="fr-FR" dirty="0" err="1"/>
              <a:t>Phenotypic</a:t>
            </a:r>
            <a:r>
              <a:rPr lang="fr-FR" dirty="0"/>
              <a:t> variation: s’il y à des contrastes de traits, sont ils </a:t>
            </a:r>
            <a:r>
              <a:rPr lang="fr-FR" dirty="0" err="1"/>
              <a:t>dûs</a:t>
            </a:r>
            <a:r>
              <a:rPr lang="fr-FR" dirty="0"/>
              <a:t> à la </a:t>
            </a:r>
            <a:r>
              <a:rPr lang="fr-FR" dirty="0" err="1"/>
              <a:t>varaition</a:t>
            </a:r>
            <a:r>
              <a:rPr lang="fr-FR" dirty="0"/>
              <a:t> dans l’environnement Envi différents ? </a:t>
            </a:r>
          </a:p>
          <a:p>
            <a:pPr marL="0" marR="0" lvl="0" indent="0" algn="l" defTabSz="914400" rtl="0" eaLnBrk="1" fontAlgn="auto" latinLnBrk="0" hangingPunct="1">
              <a:lnSpc>
                <a:spcPct val="100000"/>
              </a:lnSpc>
              <a:spcBef>
                <a:spcPts val="0"/>
              </a:spcBef>
              <a:spcAft>
                <a:spcPts val="0"/>
              </a:spcAft>
              <a:buClrTx/>
              <a:buSzTx/>
              <a:buFontTx/>
              <a:buNone/>
              <a:tabLst/>
              <a:defRPr/>
            </a:pPr>
            <a:r>
              <a:rPr lang="fr-FR" dirty="0"/>
              <a:t>On mesure des traits liés à la </a:t>
            </a:r>
            <a:r>
              <a:rPr lang="fr-FR" dirty="0" err="1"/>
              <a:t>competition</a:t>
            </a:r>
            <a:r>
              <a:rPr lang="fr-FR" dirty="0"/>
              <a:t>, pas la </a:t>
            </a:r>
            <a:r>
              <a:rPr lang="fr-FR" dirty="0" err="1"/>
              <a:t>competition</a:t>
            </a:r>
            <a:r>
              <a:rPr lang="fr-FR" dirty="0"/>
              <a:t> elle-même </a:t>
            </a:r>
          </a:p>
          <a:p>
            <a:pPr marL="0" marR="0" lvl="0" indent="0" algn="l" defTabSz="914400" rtl="0" eaLnBrk="1" fontAlgn="auto" latinLnBrk="0" hangingPunct="1">
              <a:lnSpc>
                <a:spcPct val="100000"/>
              </a:lnSpc>
              <a:spcBef>
                <a:spcPts val="0"/>
              </a:spcBef>
              <a:spcAft>
                <a:spcPts val="0"/>
              </a:spcAft>
              <a:buClrTx/>
              <a:buSzTx/>
              <a:buFontTx/>
              <a:buNone/>
              <a:tabLst/>
              <a:defRPr/>
            </a:pPr>
            <a:r>
              <a:rPr lang="fr-FR" dirty="0"/>
              <a:t>Qu’est qui est particulier aux front ? Éloignement est factuel, dispersion est un trait </a:t>
            </a:r>
          </a:p>
          <a:p>
            <a:pPr marL="0" marR="0" lvl="0" indent="0" algn="l" defTabSz="914400" rtl="0" eaLnBrk="1" fontAlgn="auto" latinLnBrk="0" hangingPunct="1">
              <a:lnSpc>
                <a:spcPct val="100000"/>
              </a:lnSpc>
              <a:spcBef>
                <a:spcPts val="0"/>
              </a:spcBef>
              <a:spcAft>
                <a:spcPts val="0"/>
              </a:spcAft>
              <a:buClrTx/>
              <a:buSzTx/>
              <a:buFontTx/>
              <a:buNone/>
              <a:tabLst/>
              <a:defRPr/>
            </a:pPr>
            <a:r>
              <a:rPr lang="fr-FR" dirty="0"/>
              <a:t>Si gradient de densité: peut changer compet. Si </a:t>
            </a:r>
            <a:r>
              <a:rPr lang="fr-FR" dirty="0" err="1"/>
              <a:t>selection</a:t>
            </a:r>
            <a:r>
              <a:rPr lang="fr-FR" dirty="0"/>
              <a:t> sur </a:t>
            </a:r>
            <a:r>
              <a:rPr lang="fr-FR" dirty="0" err="1"/>
              <a:t>disperseurs</a:t>
            </a:r>
            <a:r>
              <a:rPr lang="fr-FR" dirty="0"/>
              <a:t>: on s’attend à voir leur fréquence augmenter</a:t>
            </a:r>
          </a:p>
          <a:p>
            <a:endParaRPr lang="fr-FR" dirty="0"/>
          </a:p>
          <a:p>
            <a:r>
              <a:rPr lang="fr-FR" dirty="0"/>
              <a:t>Compet et </a:t>
            </a:r>
            <a:r>
              <a:rPr lang="fr-FR" dirty="0" err="1"/>
              <a:t>disp</a:t>
            </a:r>
            <a:r>
              <a:rPr lang="fr-FR" dirty="0"/>
              <a:t> évoluent-elles ? Auteurs prédisent var </a:t>
            </a:r>
            <a:r>
              <a:rPr lang="fr-FR" dirty="0" err="1"/>
              <a:t>phénot</a:t>
            </a:r>
            <a:r>
              <a:rPr lang="fr-FR" dirty="0"/>
              <a:t> et genet associés – </a:t>
            </a:r>
            <a:r>
              <a:rPr lang="fr-FR" dirty="0" err="1"/>
              <a:t>pcq</a:t>
            </a:r>
            <a:r>
              <a:rPr lang="fr-FR" dirty="0"/>
              <a:t> y’à des gradients</a:t>
            </a:r>
          </a:p>
          <a:p>
            <a:r>
              <a:rPr lang="fr-FR" dirty="0"/>
              <a:t>Expliquer </a:t>
            </a:r>
            <a:r>
              <a:rPr lang="fr-FR" dirty="0" err="1"/>
              <a:t>pq</a:t>
            </a:r>
            <a:r>
              <a:rPr lang="fr-FR" dirty="0"/>
              <a:t> compet ou </a:t>
            </a:r>
            <a:r>
              <a:rPr lang="fr-FR" dirty="0" err="1"/>
              <a:t>disp</a:t>
            </a:r>
            <a:r>
              <a:rPr lang="fr-FR" dirty="0"/>
              <a:t> </a:t>
            </a:r>
            <a:r>
              <a:rPr lang="fr-FR" dirty="0" err="1"/>
              <a:t>pouraient</a:t>
            </a:r>
            <a:r>
              <a:rPr lang="fr-FR" dirty="0"/>
              <a:t> </a:t>
            </a:r>
            <a:r>
              <a:rPr lang="fr-FR" dirty="0" err="1"/>
              <a:t>etre</a:t>
            </a:r>
            <a:r>
              <a:rPr lang="fr-FR" dirty="0"/>
              <a:t> favorisés et où</a:t>
            </a:r>
          </a:p>
        </p:txBody>
      </p:sp>
      <p:sp>
        <p:nvSpPr>
          <p:cNvPr id="4" name="Espace réservé du numéro de diapositive 3"/>
          <p:cNvSpPr>
            <a:spLocks noGrp="1"/>
          </p:cNvSpPr>
          <p:nvPr>
            <p:ph type="sldNum" sz="quarter" idx="5"/>
          </p:nvPr>
        </p:nvSpPr>
        <p:spPr/>
        <p:txBody>
          <a:bodyPr/>
          <a:lstStyle/>
          <a:p>
            <a:fld id="{A763F022-D51D-40CA-BBEF-ECA8D133B0D3}" type="slidenum">
              <a:rPr lang="fr-FR" smtClean="0"/>
              <a:t>2</a:t>
            </a:fld>
            <a:endParaRPr lang="fr-FR"/>
          </a:p>
        </p:txBody>
      </p:sp>
    </p:spTree>
    <p:extLst>
      <p:ext uri="{BB962C8B-B14F-4D97-AF65-F5344CB8AC3E}">
        <p14:creationId xmlns:p14="http://schemas.microsoft.com/office/powerpoint/2010/main" val="64688458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dirty="0"/>
              <a:t>Puisqu’on suppose un cout métabolique associé à la croissance rapide, on voudrait s’en servir pour analyser les gradients de THV. On fait l’hypothèse qu’il est plus avantageux de grandir vite dans un contexte dense, ce qui a un cout métabolique plus important. A ressources égales, la vitesse de croissance est plus importante dans les populations denses: elles ont d’avantage de potentiel de croissance.</a:t>
            </a:r>
          </a:p>
          <a:p>
            <a:endParaRPr lang="fr-FR" dirty="0"/>
          </a:p>
          <a:p>
            <a:r>
              <a:rPr lang="fr-FR" dirty="0"/>
              <a:t>Il existe une cout métabolique associé à la croissance, et c’est ce qu’on veut utiliser pour </a:t>
            </a:r>
            <a:r>
              <a:rPr lang="fr-FR" dirty="0" err="1"/>
              <a:t>analyiser</a:t>
            </a:r>
            <a:r>
              <a:rPr lang="fr-FR" dirty="0"/>
              <a:t> les gradients de </a:t>
            </a:r>
            <a:r>
              <a:rPr lang="fr-FR" dirty="0" err="1"/>
              <a:t>thv</a:t>
            </a:r>
            <a:r>
              <a:rPr lang="fr-FR" dirty="0"/>
              <a:t>. Cout </a:t>
            </a:r>
            <a:r>
              <a:rPr lang="fr-FR" dirty="0" err="1"/>
              <a:t>métab</a:t>
            </a:r>
            <a:r>
              <a:rPr lang="fr-FR" dirty="0"/>
              <a:t> de croissance rapide est central dans nos hypothèses</a:t>
            </a:r>
          </a:p>
          <a:p>
            <a:r>
              <a:rPr lang="fr-FR" dirty="0"/>
              <a:t>Couteux mais récompensé par fitness</a:t>
            </a:r>
          </a:p>
          <a:p>
            <a:r>
              <a:rPr lang="fr-FR" dirty="0"/>
              <a:t>Papier Lucie </a:t>
            </a:r>
            <a:r>
              <a:rPr lang="fr-FR" dirty="0" err="1"/>
              <a:t>Aulus</a:t>
            </a:r>
            <a:r>
              <a:rPr lang="fr-FR" dirty="0"/>
              <a:t> croissance diminue avec </a:t>
            </a:r>
            <a:r>
              <a:rPr lang="fr-FR" dirty="0" err="1"/>
              <a:t>age</a:t>
            </a:r>
            <a:r>
              <a:rPr lang="fr-FR" dirty="0"/>
              <a:t> pop – ne veut pas dire que le potentiel de croissance n’est pas bon</a:t>
            </a:r>
          </a:p>
          <a:p>
            <a:r>
              <a:rPr lang="fr-FR" dirty="0"/>
              <a:t>Puisque la fitness c’est Life </a:t>
            </a:r>
            <a:r>
              <a:rPr lang="fr-FR" dirty="0" err="1"/>
              <a:t>Rreproductive</a:t>
            </a:r>
            <a:r>
              <a:rPr lang="fr-FR" dirty="0"/>
              <a:t> </a:t>
            </a:r>
            <a:r>
              <a:rPr lang="fr-FR" dirty="0" err="1"/>
              <a:t>Success</a:t>
            </a:r>
            <a:r>
              <a:rPr lang="fr-FR" dirty="0"/>
              <a:t> (nombre descendants dans </a:t>
            </a:r>
            <a:r>
              <a:rPr lang="fr-FR" dirty="0" err="1"/>
              <a:t>géné</a:t>
            </a:r>
            <a:r>
              <a:rPr lang="fr-FR" dirty="0"/>
              <a:t> suivante): La fitness est plus important au niveau du front – peu de monde donc meilleure survie des descendants.</a:t>
            </a:r>
          </a:p>
          <a:p>
            <a:endParaRPr lang="fr-FR" dirty="0"/>
          </a:p>
          <a:p>
            <a:r>
              <a:rPr lang="fr-FR" dirty="0"/>
              <a:t>ON voudrait regarder la Croissance en fonction de </a:t>
            </a:r>
            <a:r>
              <a:rPr lang="fr-FR" dirty="0" err="1"/>
              <a:t>l’age</a:t>
            </a:r>
            <a:r>
              <a:rPr lang="fr-FR" dirty="0"/>
              <a:t> y comparer les </a:t>
            </a:r>
            <a:r>
              <a:rPr lang="fr-FR" dirty="0" err="1"/>
              <a:t>rtl</a:t>
            </a:r>
            <a:r>
              <a:rPr lang="fr-FR" dirty="0"/>
              <a:t> – permet de regarder stress cellulaire</a:t>
            </a:r>
          </a:p>
          <a:p>
            <a:endParaRPr lang="fr-FR" dirty="0"/>
          </a:p>
          <a:p>
            <a:r>
              <a:rPr lang="fr-FR" dirty="0"/>
              <a:t>Fitness très bonne: mais </a:t>
            </a:r>
            <a:r>
              <a:rPr lang="fr-FR" dirty="0" err="1"/>
              <a:t>intrapop</a:t>
            </a:r>
            <a:r>
              <a:rPr lang="fr-FR" dirty="0"/>
              <a:t> vs </a:t>
            </a:r>
            <a:r>
              <a:rPr lang="fr-FR" dirty="0" err="1"/>
              <a:t>interpop</a:t>
            </a:r>
            <a:r>
              <a:rPr lang="fr-FR" dirty="0"/>
              <a:t>. Inter 1 VS 10 intra 15 VS 25 mais sélection qd </a:t>
            </a:r>
            <a:r>
              <a:rPr lang="fr-FR" dirty="0" err="1"/>
              <a:t>meme</a:t>
            </a:r>
            <a:r>
              <a:rPr lang="fr-FR" dirty="0"/>
              <a:t> </a:t>
            </a:r>
          </a:p>
        </p:txBody>
      </p:sp>
      <p:sp>
        <p:nvSpPr>
          <p:cNvPr id="4" name="Espace réservé du numéro de diapositive 3"/>
          <p:cNvSpPr>
            <a:spLocks noGrp="1"/>
          </p:cNvSpPr>
          <p:nvPr>
            <p:ph type="sldNum" sz="quarter" idx="5"/>
          </p:nvPr>
        </p:nvSpPr>
        <p:spPr/>
        <p:txBody>
          <a:bodyPr/>
          <a:lstStyle/>
          <a:p>
            <a:fld id="{557B0484-2D64-4EA3-BC52-8992412A87FE}" type="slidenum">
              <a:rPr lang="fr-FR" smtClean="0"/>
              <a:t>11</a:t>
            </a:fld>
            <a:endParaRPr lang="fr-FR"/>
          </a:p>
        </p:txBody>
      </p:sp>
    </p:spTree>
    <p:extLst>
      <p:ext uri="{BB962C8B-B14F-4D97-AF65-F5344CB8AC3E}">
        <p14:creationId xmlns:p14="http://schemas.microsoft.com/office/powerpoint/2010/main" val="36689075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dirty="0"/>
              <a:t>Puisqu’on suppose un cout métabolique associé à la croissance rapide, on voudrait s’en servir pour analyser les gradients de THV. On fait l’hypothèse qu’il est plus avantageux de grandir vite dans un contexte dense, ce qui a un cout métabolique plus important. A ressources égales, la vitesse de croissance est plus importante dans les populations denses: elles ont d’avantage de potentiel de croissance.</a:t>
            </a:r>
          </a:p>
          <a:p>
            <a:endParaRPr lang="fr-FR" dirty="0"/>
          </a:p>
          <a:p>
            <a:r>
              <a:rPr lang="fr-FR" dirty="0"/>
              <a:t>Il existe une cout métabolique associé à la croissance, et c’est ce qu’on veut utiliser pour </a:t>
            </a:r>
            <a:r>
              <a:rPr lang="fr-FR" dirty="0" err="1"/>
              <a:t>analyiser</a:t>
            </a:r>
            <a:r>
              <a:rPr lang="fr-FR" dirty="0"/>
              <a:t> les gradients de </a:t>
            </a:r>
            <a:r>
              <a:rPr lang="fr-FR" dirty="0" err="1"/>
              <a:t>thv</a:t>
            </a:r>
            <a:r>
              <a:rPr lang="fr-FR" dirty="0"/>
              <a:t>. Cout </a:t>
            </a:r>
            <a:r>
              <a:rPr lang="fr-FR" dirty="0" err="1"/>
              <a:t>métab</a:t>
            </a:r>
            <a:r>
              <a:rPr lang="fr-FR" dirty="0"/>
              <a:t> de croissance rapide est central dans nos hypothèses</a:t>
            </a:r>
          </a:p>
          <a:p>
            <a:r>
              <a:rPr lang="fr-FR" dirty="0"/>
              <a:t>Couteux mais récompensé par fitness</a:t>
            </a:r>
          </a:p>
          <a:p>
            <a:r>
              <a:rPr lang="fr-FR" dirty="0"/>
              <a:t>Papier Lucie </a:t>
            </a:r>
            <a:r>
              <a:rPr lang="fr-FR" dirty="0" err="1"/>
              <a:t>Aulus</a:t>
            </a:r>
            <a:r>
              <a:rPr lang="fr-FR" dirty="0"/>
              <a:t> croissance diminue avec </a:t>
            </a:r>
            <a:r>
              <a:rPr lang="fr-FR" dirty="0" err="1"/>
              <a:t>age</a:t>
            </a:r>
            <a:r>
              <a:rPr lang="fr-FR" dirty="0"/>
              <a:t> pop – ne veut pas dire que le potentiel de croissance n’est pas bon</a:t>
            </a:r>
          </a:p>
          <a:p>
            <a:r>
              <a:rPr lang="fr-FR" dirty="0"/>
              <a:t>Puisque la fitness c’est Life </a:t>
            </a:r>
            <a:r>
              <a:rPr lang="fr-FR" dirty="0" err="1"/>
              <a:t>Rreproductive</a:t>
            </a:r>
            <a:r>
              <a:rPr lang="fr-FR" dirty="0"/>
              <a:t> </a:t>
            </a:r>
            <a:r>
              <a:rPr lang="fr-FR" dirty="0" err="1"/>
              <a:t>Success</a:t>
            </a:r>
            <a:r>
              <a:rPr lang="fr-FR" dirty="0"/>
              <a:t> (nombre descendants dans </a:t>
            </a:r>
            <a:r>
              <a:rPr lang="fr-FR" dirty="0" err="1"/>
              <a:t>géné</a:t>
            </a:r>
            <a:r>
              <a:rPr lang="fr-FR" dirty="0"/>
              <a:t> suivante): La fitness est plus important au niveau du front – peu de monde donc meilleure survie des descendants.</a:t>
            </a:r>
          </a:p>
          <a:p>
            <a:endParaRPr lang="fr-FR" dirty="0"/>
          </a:p>
          <a:p>
            <a:r>
              <a:rPr lang="fr-FR" dirty="0"/>
              <a:t>ON voudrait regarder la Croissance en fonction de </a:t>
            </a:r>
            <a:r>
              <a:rPr lang="fr-FR" dirty="0" err="1"/>
              <a:t>l’age</a:t>
            </a:r>
            <a:r>
              <a:rPr lang="fr-FR" dirty="0"/>
              <a:t> y comparer les </a:t>
            </a:r>
            <a:r>
              <a:rPr lang="fr-FR" dirty="0" err="1"/>
              <a:t>rtl</a:t>
            </a:r>
            <a:r>
              <a:rPr lang="fr-FR" dirty="0"/>
              <a:t> – permet de regarder stress cellulaire</a:t>
            </a:r>
          </a:p>
          <a:p>
            <a:endParaRPr lang="fr-FR" dirty="0"/>
          </a:p>
          <a:p>
            <a:r>
              <a:rPr lang="fr-FR" dirty="0"/>
              <a:t>Fitness très bonne: mais </a:t>
            </a:r>
            <a:r>
              <a:rPr lang="fr-FR" dirty="0" err="1"/>
              <a:t>intrapop</a:t>
            </a:r>
            <a:r>
              <a:rPr lang="fr-FR" dirty="0"/>
              <a:t> vs </a:t>
            </a:r>
            <a:r>
              <a:rPr lang="fr-FR" dirty="0" err="1"/>
              <a:t>interpop</a:t>
            </a:r>
            <a:r>
              <a:rPr lang="fr-FR" dirty="0"/>
              <a:t>. Inter 1 VS 10 intra 15 VS 25 mais sélection qd </a:t>
            </a:r>
            <a:r>
              <a:rPr lang="fr-FR" dirty="0" err="1"/>
              <a:t>meme</a:t>
            </a:r>
            <a:r>
              <a:rPr lang="fr-FR" dirty="0"/>
              <a:t> </a:t>
            </a:r>
          </a:p>
        </p:txBody>
      </p:sp>
      <p:sp>
        <p:nvSpPr>
          <p:cNvPr id="4" name="Espace réservé du numéro de diapositive 3"/>
          <p:cNvSpPr>
            <a:spLocks noGrp="1"/>
          </p:cNvSpPr>
          <p:nvPr>
            <p:ph type="sldNum" sz="quarter" idx="5"/>
          </p:nvPr>
        </p:nvSpPr>
        <p:spPr/>
        <p:txBody>
          <a:bodyPr/>
          <a:lstStyle/>
          <a:p>
            <a:fld id="{557B0484-2D64-4EA3-BC52-8992412A87FE}" type="slidenum">
              <a:rPr lang="fr-FR" smtClean="0"/>
              <a:t>12</a:t>
            </a:fld>
            <a:endParaRPr lang="fr-FR"/>
          </a:p>
        </p:txBody>
      </p:sp>
    </p:spTree>
    <p:extLst>
      <p:ext uri="{BB962C8B-B14F-4D97-AF65-F5344CB8AC3E}">
        <p14:creationId xmlns:p14="http://schemas.microsoft.com/office/powerpoint/2010/main" val="279780237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dirty="0"/>
              <a:t>Puisqu’on suppose un cout métabolique associé à la croissance rapide, on voudrait s’en servir pour analyser les gradients de THV. On fait l’hypothèse qu’il est plus avantageux de grandir vite dans un contexte dense, ce qui a un cout métabolique plus important. A ressources égales, la vitesse de croissance est plus importante dans les populations denses: elles ont d’avantage de potentiel de croissance.</a:t>
            </a:r>
          </a:p>
          <a:p>
            <a:endParaRPr lang="fr-FR" dirty="0"/>
          </a:p>
          <a:p>
            <a:r>
              <a:rPr lang="fr-FR" dirty="0"/>
              <a:t>Il existe une cout métabolique associé à la croissance, et c’est ce qu’on veut utiliser pour </a:t>
            </a:r>
            <a:r>
              <a:rPr lang="fr-FR" dirty="0" err="1"/>
              <a:t>analyiser</a:t>
            </a:r>
            <a:r>
              <a:rPr lang="fr-FR" dirty="0"/>
              <a:t> les gradients de </a:t>
            </a:r>
            <a:r>
              <a:rPr lang="fr-FR" dirty="0" err="1"/>
              <a:t>thv</a:t>
            </a:r>
            <a:r>
              <a:rPr lang="fr-FR" dirty="0"/>
              <a:t>. Cout </a:t>
            </a:r>
            <a:r>
              <a:rPr lang="fr-FR" dirty="0" err="1"/>
              <a:t>métab</a:t>
            </a:r>
            <a:r>
              <a:rPr lang="fr-FR" dirty="0"/>
              <a:t> de croissance rapide est central dans nos hypothèses</a:t>
            </a:r>
          </a:p>
          <a:p>
            <a:r>
              <a:rPr lang="fr-FR" dirty="0"/>
              <a:t>Couteux mais récompensé par fitness</a:t>
            </a:r>
          </a:p>
          <a:p>
            <a:r>
              <a:rPr lang="fr-FR" dirty="0"/>
              <a:t>Papier Lucie </a:t>
            </a:r>
            <a:r>
              <a:rPr lang="fr-FR" dirty="0" err="1"/>
              <a:t>Aulus</a:t>
            </a:r>
            <a:r>
              <a:rPr lang="fr-FR" dirty="0"/>
              <a:t> croissance diminue avec </a:t>
            </a:r>
            <a:r>
              <a:rPr lang="fr-FR" dirty="0" err="1"/>
              <a:t>age</a:t>
            </a:r>
            <a:r>
              <a:rPr lang="fr-FR" dirty="0"/>
              <a:t> pop – ne veut pas dire que le potentiel de croissance n’est pas bon</a:t>
            </a:r>
          </a:p>
          <a:p>
            <a:r>
              <a:rPr lang="fr-FR" dirty="0"/>
              <a:t>Puisque la fitness c’est Life </a:t>
            </a:r>
            <a:r>
              <a:rPr lang="fr-FR" dirty="0" err="1"/>
              <a:t>Rreproductive</a:t>
            </a:r>
            <a:r>
              <a:rPr lang="fr-FR" dirty="0"/>
              <a:t> </a:t>
            </a:r>
            <a:r>
              <a:rPr lang="fr-FR" dirty="0" err="1"/>
              <a:t>Success</a:t>
            </a:r>
            <a:r>
              <a:rPr lang="fr-FR" dirty="0"/>
              <a:t> (nombre descendants dans </a:t>
            </a:r>
            <a:r>
              <a:rPr lang="fr-FR" dirty="0" err="1"/>
              <a:t>géné</a:t>
            </a:r>
            <a:r>
              <a:rPr lang="fr-FR" dirty="0"/>
              <a:t> suivante): La fitness est plus important au niveau du front – peu de monde donc meilleure survie des descendants.</a:t>
            </a:r>
          </a:p>
          <a:p>
            <a:endParaRPr lang="fr-FR" dirty="0"/>
          </a:p>
          <a:p>
            <a:r>
              <a:rPr lang="fr-FR" dirty="0"/>
              <a:t>ON voudrait regarder la Croissance en fonction de </a:t>
            </a:r>
            <a:r>
              <a:rPr lang="fr-FR" dirty="0" err="1"/>
              <a:t>l’age</a:t>
            </a:r>
            <a:r>
              <a:rPr lang="fr-FR" dirty="0"/>
              <a:t> y comparer les </a:t>
            </a:r>
            <a:r>
              <a:rPr lang="fr-FR" dirty="0" err="1"/>
              <a:t>rtl</a:t>
            </a:r>
            <a:r>
              <a:rPr lang="fr-FR" dirty="0"/>
              <a:t> – permet de regarder stress cellulaire</a:t>
            </a:r>
          </a:p>
          <a:p>
            <a:endParaRPr lang="fr-FR" dirty="0"/>
          </a:p>
          <a:p>
            <a:r>
              <a:rPr lang="fr-FR" dirty="0"/>
              <a:t>Fitness très bonne: mais </a:t>
            </a:r>
            <a:r>
              <a:rPr lang="fr-FR" dirty="0" err="1"/>
              <a:t>intrapop</a:t>
            </a:r>
            <a:r>
              <a:rPr lang="fr-FR" dirty="0"/>
              <a:t> vs </a:t>
            </a:r>
            <a:r>
              <a:rPr lang="fr-FR" dirty="0" err="1"/>
              <a:t>interpop</a:t>
            </a:r>
            <a:r>
              <a:rPr lang="fr-FR" dirty="0"/>
              <a:t>. Inter 1 VS 10 intra 15 VS 25 mais sélection qd </a:t>
            </a:r>
            <a:r>
              <a:rPr lang="fr-FR" dirty="0" err="1"/>
              <a:t>meme</a:t>
            </a:r>
            <a:r>
              <a:rPr lang="fr-FR" dirty="0"/>
              <a:t> </a:t>
            </a:r>
          </a:p>
        </p:txBody>
      </p:sp>
      <p:sp>
        <p:nvSpPr>
          <p:cNvPr id="4" name="Espace réservé du numéro de diapositive 3"/>
          <p:cNvSpPr>
            <a:spLocks noGrp="1"/>
          </p:cNvSpPr>
          <p:nvPr>
            <p:ph type="sldNum" sz="quarter" idx="5"/>
          </p:nvPr>
        </p:nvSpPr>
        <p:spPr/>
        <p:txBody>
          <a:bodyPr/>
          <a:lstStyle/>
          <a:p>
            <a:fld id="{557B0484-2D64-4EA3-BC52-8992412A87FE}" type="slidenum">
              <a:rPr lang="fr-FR" smtClean="0"/>
              <a:t>13</a:t>
            </a:fld>
            <a:endParaRPr lang="fr-FR"/>
          </a:p>
        </p:txBody>
      </p:sp>
    </p:spTree>
    <p:extLst>
      <p:ext uri="{BB962C8B-B14F-4D97-AF65-F5344CB8AC3E}">
        <p14:creationId xmlns:p14="http://schemas.microsoft.com/office/powerpoint/2010/main" val="268374780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Détecter la variation génétique entre les populations. Attentes théoriques et liens avec part 1</a:t>
            </a:r>
          </a:p>
          <a:p>
            <a:r>
              <a:rPr lang="fr-FR" dirty="0"/>
              <a:t>Miller attentes théoriques: push ou pull, part 2 permet de détecter </a:t>
            </a:r>
          </a:p>
          <a:p>
            <a:r>
              <a:rPr lang="fr-FR" dirty="0"/>
              <a:t>Succession d’effets fondateurs ou flux de </a:t>
            </a:r>
            <a:r>
              <a:rPr lang="fr-FR" dirty="0" err="1"/>
              <a:t>genes</a:t>
            </a:r>
            <a:r>
              <a:rPr lang="fr-FR" dirty="0"/>
              <a:t> et on trouve sélection ? </a:t>
            </a:r>
          </a:p>
          <a:p>
            <a:r>
              <a:rPr lang="fr-FR" dirty="0"/>
              <a:t>Donner exemples </a:t>
            </a:r>
          </a:p>
        </p:txBody>
      </p:sp>
      <p:sp>
        <p:nvSpPr>
          <p:cNvPr id="4" name="Espace réservé du numéro de diapositive 3"/>
          <p:cNvSpPr>
            <a:spLocks noGrp="1"/>
          </p:cNvSpPr>
          <p:nvPr>
            <p:ph type="sldNum" sz="quarter" idx="5"/>
          </p:nvPr>
        </p:nvSpPr>
        <p:spPr/>
        <p:txBody>
          <a:bodyPr/>
          <a:lstStyle/>
          <a:p>
            <a:fld id="{557B0484-2D64-4EA3-BC52-8992412A87FE}" type="slidenum">
              <a:rPr lang="fr-FR" smtClean="0"/>
              <a:t>14</a:t>
            </a:fld>
            <a:endParaRPr lang="fr-FR"/>
          </a:p>
        </p:txBody>
      </p:sp>
    </p:spTree>
    <p:extLst>
      <p:ext uri="{BB962C8B-B14F-4D97-AF65-F5344CB8AC3E}">
        <p14:creationId xmlns:p14="http://schemas.microsoft.com/office/powerpoint/2010/main" val="295347332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Détecter la variation génétique entre les populations. Attentes théoriques et liens avec part 1</a:t>
            </a:r>
          </a:p>
          <a:p>
            <a:r>
              <a:rPr lang="fr-FR" dirty="0"/>
              <a:t>Miller attentes théoriques: push ou pull, part 2 permet de détecter </a:t>
            </a:r>
          </a:p>
          <a:p>
            <a:r>
              <a:rPr lang="fr-FR" dirty="0"/>
              <a:t>Succession d’effets fondateurs ou flux de </a:t>
            </a:r>
            <a:r>
              <a:rPr lang="fr-FR" dirty="0" err="1"/>
              <a:t>genes</a:t>
            </a:r>
            <a:r>
              <a:rPr lang="fr-FR" dirty="0"/>
              <a:t> et on trouve sélection ? </a:t>
            </a:r>
          </a:p>
          <a:p>
            <a:r>
              <a:rPr lang="fr-FR" dirty="0"/>
              <a:t>Donner exemples </a:t>
            </a:r>
          </a:p>
        </p:txBody>
      </p:sp>
      <p:sp>
        <p:nvSpPr>
          <p:cNvPr id="4" name="Espace réservé du numéro de diapositive 3"/>
          <p:cNvSpPr>
            <a:spLocks noGrp="1"/>
          </p:cNvSpPr>
          <p:nvPr>
            <p:ph type="sldNum" sz="quarter" idx="5"/>
          </p:nvPr>
        </p:nvSpPr>
        <p:spPr/>
        <p:txBody>
          <a:bodyPr/>
          <a:lstStyle/>
          <a:p>
            <a:fld id="{557B0484-2D64-4EA3-BC52-8992412A87FE}" type="slidenum">
              <a:rPr lang="fr-FR" smtClean="0"/>
              <a:t>15</a:t>
            </a:fld>
            <a:endParaRPr lang="fr-FR"/>
          </a:p>
        </p:txBody>
      </p:sp>
    </p:spTree>
    <p:extLst>
      <p:ext uri="{BB962C8B-B14F-4D97-AF65-F5344CB8AC3E}">
        <p14:creationId xmlns:p14="http://schemas.microsoft.com/office/powerpoint/2010/main" val="175346526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Attentes théoriques et liens avec part 1- on s’attend à </a:t>
            </a:r>
            <a:r>
              <a:rPr lang="fr-FR" dirty="0" err="1"/>
              <a:t>etre</a:t>
            </a:r>
            <a:r>
              <a:rPr lang="fr-FR" dirty="0"/>
              <a:t> dans la situation </a:t>
            </a:r>
            <a:r>
              <a:rPr lang="fr-FR" dirty="0" err="1"/>
              <a:t>pulled</a:t>
            </a:r>
            <a:r>
              <a:rPr lang="fr-FR" dirty="0"/>
              <a:t>, d’après l’état des connaissances à Kerguelen. </a:t>
            </a:r>
          </a:p>
          <a:p>
            <a:r>
              <a:rPr lang="fr-FR" dirty="0"/>
              <a:t>Miller attentes théoriques: push ou pull, part 2 permet de détecter </a:t>
            </a:r>
          </a:p>
          <a:p>
            <a:r>
              <a:rPr lang="fr-FR" dirty="0"/>
              <a:t>Succession d’</a:t>
            </a:r>
            <a:r>
              <a:rPr lang="fr-FR" dirty="0" err="1"/>
              <a:t>effectzs</a:t>
            </a:r>
            <a:r>
              <a:rPr lang="fr-FR" dirty="0"/>
              <a:t> fond ou flux de </a:t>
            </a:r>
            <a:r>
              <a:rPr lang="fr-FR" dirty="0" err="1"/>
              <a:t>genes</a:t>
            </a:r>
            <a:r>
              <a:rPr lang="fr-FR" dirty="0"/>
              <a:t> et on trouve sélection ? </a:t>
            </a:r>
          </a:p>
          <a:p>
            <a:r>
              <a:rPr lang="fr-FR" dirty="0"/>
              <a:t>Pull: fitness décroit avec la densité, et la colonisation se fait par des colonisateurs (et leurs descendants) qui viennent du front de faible densité. Push: dans ce cas, </a:t>
            </a:r>
          </a:p>
          <a:p>
            <a:endParaRPr lang="fr-FR" dirty="0"/>
          </a:p>
        </p:txBody>
      </p:sp>
      <p:sp>
        <p:nvSpPr>
          <p:cNvPr id="4" name="Espace réservé du numéro de diapositive 3"/>
          <p:cNvSpPr>
            <a:spLocks noGrp="1"/>
          </p:cNvSpPr>
          <p:nvPr>
            <p:ph type="sldNum" sz="quarter" idx="5"/>
          </p:nvPr>
        </p:nvSpPr>
        <p:spPr/>
        <p:txBody>
          <a:bodyPr/>
          <a:lstStyle/>
          <a:p>
            <a:fld id="{557B0484-2D64-4EA3-BC52-8992412A87FE}" type="slidenum">
              <a:rPr lang="fr-FR" smtClean="0"/>
              <a:t>18</a:t>
            </a:fld>
            <a:endParaRPr lang="fr-FR"/>
          </a:p>
        </p:txBody>
      </p:sp>
    </p:spTree>
    <p:extLst>
      <p:ext uri="{BB962C8B-B14F-4D97-AF65-F5344CB8AC3E}">
        <p14:creationId xmlns:p14="http://schemas.microsoft.com/office/powerpoint/2010/main" val="9349788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Dans la variation observée, quels sont les effets démographiques liés au nombre et diversité de fondateurs  de l’autre coté, quel est l’effet de la sélection adaptative</a:t>
            </a:r>
          </a:p>
          <a:p>
            <a:r>
              <a:rPr lang="fr-FR" dirty="0"/>
              <a:t>Dans un troisième temps, sous réserve d’avoir le temps et les ressources nécessaires, nous feront peut </a:t>
            </a:r>
            <a:r>
              <a:rPr lang="fr-FR" dirty="0" err="1"/>
              <a:t>etre</a:t>
            </a:r>
            <a:r>
              <a:rPr lang="fr-FR" dirty="0"/>
              <a:t> du séquençage individuel afin de mettre en lien </a:t>
            </a:r>
            <a:r>
              <a:rPr lang="fr-FR" dirty="0" err="1"/>
              <a:t>locis</a:t>
            </a:r>
            <a:r>
              <a:rPr lang="fr-FR" dirty="0"/>
              <a:t> et valeurs de traits</a:t>
            </a:r>
          </a:p>
          <a:p>
            <a:endParaRPr lang="fr-FR" dirty="0"/>
          </a:p>
          <a:p>
            <a:r>
              <a:rPr lang="fr-FR" dirty="0" err="1"/>
              <a:t>Poolseq</a:t>
            </a:r>
            <a:r>
              <a:rPr lang="fr-FR" dirty="0"/>
              <a:t> ici options </a:t>
            </a:r>
            <a:r>
              <a:rPr lang="fr-FR" dirty="0" err="1"/>
              <a:t>pcq</a:t>
            </a:r>
            <a:r>
              <a:rPr lang="fr-FR" dirty="0"/>
              <a:t> nos pop sont bien identifiées mais évolution à des échelles de temps courte passe par l’association d’allèles favorables à plusieurs </a:t>
            </a:r>
            <a:r>
              <a:rPr lang="fr-FR" dirty="0" err="1"/>
              <a:t>loci</a:t>
            </a:r>
            <a:r>
              <a:rPr lang="fr-FR" dirty="0"/>
              <a:t>, dans le cas de caractères polygéniques, et cela ne peut </a:t>
            </a:r>
            <a:r>
              <a:rPr lang="fr-FR" dirty="0" err="1"/>
              <a:t>etre</a:t>
            </a:r>
            <a:r>
              <a:rPr lang="fr-FR" dirty="0"/>
              <a:t> détecter que par le séquençage individuel. </a:t>
            </a:r>
          </a:p>
          <a:p>
            <a:endParaRPr lang="fr-FR" dirty="0"/>
          </a:p>
        </p:txBody>
      </p:sp>
      <p:sp>
        <p:nvSpPr>
          <p:cNvPr id="4" name="Espace réservé du numéro de diapositive 3"/>
          <p:cNvSpPr>
            <a:spLocks noGrp="1"/>
          </p:cNvSpPr>
          <p:nvPr>
            <p:ph type="sldNum" sz="quarter" idx="5"/>
          </p:nvPr>
        </p:nvSpPr>
        <p:spPr/>
        <p:txBody>
          <a:bodyPr/>
          <a:lstStyle/>
          <a:p>
            <a:fld id="{557B0484-2D64-4EA3-BC52-8992412A87FE}" type="slidenum">
              <a:rPr lang="fr-FR" smtClean="0"/>
              <a:t>19</a:t>
            </a:fld>
            <a:endParaRPr lang="fr-FR"/>
          </a:p>
        </p:txBody>
      </p:sp>
    </p:spTree>
    <p:extLst>
      <p:ext uri="{BB962C8B-B14F-4D97-AF65-F5344CB8AC3E}">
        <p14:creationId xmlns:p14="http://schemas.microsoft.com/office/powerpoint/2010/main" val="87125034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dirty="0"/>
              <a:t>Le long d’un front d’expansion, on s’attend à ce que la densité diminue, menant à plus de compétition pour les ressources au centre et des ressources plus limitées. </a:t>
            </a:r>
          </a:p>
          <a:p>
            <a:pPr marL="0" marR="0" lvl="0" indent="0" algn="l" defTabSz="914400" rtl="0" eaLnBrk="1" fontAlgn="auto" latinLnBrk="0" hangingPunct="1">
              <a:lnSpc>
                <a:spcPct val="100000"/>
              </a:lnSpc>
              <a:spcBef>
                <a:spcPts val="0"/>
              </a:spcBef>
              <a:spcAft>
                <a:spcPts val="0"/>
              </a:spcAft>
              <a:buClrTx/>
              <a:buSzTx/>
              <a:buFontTx/>
              <a:buNone/>
              <a:tabLst/>
              <a:defRPr/>
            </a:pPr>
            <a:r>
              <a:rPr lang="fr-FR" dirty="0" err="1"/>
              <a:t>Phenotypic</a:t>
            </a:r>
            <a:r>
              <a:rPr lang="fr-FR" dirty="0"/>
              <a:t> variation: s’il y à des contrastes de traits, sont ils </a:t>
            </a:r>
            <a:r>
              <a:rPr lang="fr-FR" dirty="0" err="1"/>
              <a:t>dûs</a:t>
            </a:r>
            <a:r>
              <a:rPr lang="fr-FR" dirty="0"/>
              <a:t> à la </a:t>
            </a:r>
            <a:r>
              <a:rPr lang="fr-FR" dirty="0" err="1"/>
              <a:t>varaition</a:t>
            </a:r>
            <a:r>
              <a:rPr lang="fr-FR" dirty="0"/>
              <a:t> dans l’environnement Envi différents ? </a:t>
            </a:r>
          </a:p>
          <a:p>
            <a:pPr marL="0" marR="0" lvl="0" indent="0" algn="l" defTabSz="914400" rtl="0" eaLnBrk="1" fontAlgn="auto" latinLnBrk="0" hangingPunct="1">
              <a:lnSpc>
                <a:spcPct val="100000"/>
              </a:lnSpc>
              <a:spcBef>
                <a:spcPts val="0"/>
              </a:spcBef>
              <a:spcAft>
                <a:spcPts val="0"/>
              </a:spcAft>
              <a:buClrTx/>
              <a:buSzTx/>
              <a:buFontTx/>
              <a:buNone/>
              <a:tabLst/>
              <a:defRPr/>
            </a:pPr>
            <a:r>
              <a:rPr lang="fr-FR" dirty="0"/>
              <a:t>On mesure des traits liés à la </a:t>
            </a:r>
            <a:r>
              <a:rPr lang="fr-FR" dirty="0" err="1"/>
              <a:t>competition</a:t>
            </a:r>
            <a:r>
              <a:rPr lang="fr-FR" dirty="0"/>
              <a:t>, pas la </a:t>
            </a:r>
            <a:r>
              <a:rPr lang="fr-FR" dirty="0" err="1"/>
              <a:t>competition</a:t>
            </a:r>
            <a:r>
              <a:rPr lang="fr-FR" dirty="0"/>
              <a:t> elle-même </a:t>
            </a:r>
          </a:p>
          <a:p>
            <a:pPr marL="0" marR="0" lvl="0" indent="0" algn="l" defTabSz="914400" rtl="0" eaLnBrk="1" fontAlgn="auto" latinLnBrk="0" hangingPunct="1">
              <a:lnSpc>
                <a:spcPct val="100000"/>
              </a:lnSpc>
              <a:spcBef>
                <a:spcPts val="0"/>
              </a:spcBef>
              <a:spcAft>
                <a:spcPts val="0"/>
              </a:spcAft>
              <a:buClrTx/>
              <a:buSzTx/>
              <a:buFontTx/>
              <a:buNone/>
              <a:tabLst/>
              <a:defRPr/>
            </a:pPr>
            <a:r>
              <a:rPr lang="fr-FR" dirty="0"/>
              <a:t>Qu’est qui est particulier aux front ? Éloignement est factuel, dispersion est un trait </a:t>
            </a:r>
          </a:p>
          <a:p>
            <a:pPr marL="0" marR="0" lvl="0" indent="0" algn="l" defTabSz="914400" rtl="0" eaLnBrk="1" fontAlgn="auto" latinLnBrk="0" hangingPunct="1">
              <a:lnSpc>
                <a:spcPct val="100000"/>
              </a:lnSpc>
              <a:spcBef>
                <a:spcPts val="0"/>
              </a:spcBef>
              <a:spcAft>
                <a:spcPts val="0"/>
              </a:spcAft>
              <a:buClrTx/>
              <a:buSzTx/>
              <a:buFontTx/>
              <a:buNone/>
              <a:tabLst/>
              <a:defRPr/>
            </a:pPr>
            <a:r>
              <a:rPr lang="fr-FR" dirty="0"/>
              <a:t>Si gradient de densité: peut changer compet. Si </a:t>
            </a:r>
            <a:r>
              <a:rPr lang="fr-FR" dirty="0" err="1"/>
              <a:t>selection</a:t>
            </a:r>
            <a:r>
              <a:rPr lang="fr-FR" dirty="0"/>
              <a:t> sur </a:t>
            </a:r>
            <a:r>
              <a:rPr lang="fr-FR" dirty="0" err="1"/>
              <a:t>disperseurs</a:t>
            </a:r>
            <a:r>
              <a:rPr lang="fr-FR" dirty="0"/>
              <a:t>: on s’attend à voir leur fréquence augmenter</a:t>
            </a:r>
          </a:p>
          <a:p>
            <a:endParaRPr lang="fr-FR" dirty="0"/>
          </a:p>
          <a:p>
            <a:r>
              <a:rPr lang="fr-FR" dirty="0"/>
              <a:t>Compet et </a:t>
            </a:r>
            <a:r>
              <a:rPr lang="fr-FR" dirty="0" err="1"/>
              <a:t>disp</a:t>
            </a:r>
            <a:r>
              <a:rPr lang="fr-FR" dirty="0"/>
              <a:t> évoluent-elles ? Auteurs prédisent var </a:t>
            </a:r>
            <a:r>
              <a:rPr lang="fr-FR" dirty="0" err="1"/>
              <a:t>phénot</a:t>
            </a:r>
            <a:r>
              <a:rPr lang="fr-FR" dirty="0"/>
              <a:t> et genet associés – </a:t>
            </a:r>
            <a:r>
              <a:rPr lang="fr-FR" dirty="0" err="1"/>
              <a:t>pcq</a:t>
            </a:r>
            <a:r>
              <a:rPr lang="fr-FR" dirty="0"/>
              <a:t> y’à des gradients</a:t>
            </a:r>
          </a:p>
          <a:p>
            <a:r>
              <a:rPr lang="fr-FR" dirty="0"/>
              <a:t>Expliquer </a:t>
            </a:r>
            <a:r>
              <a:rPr lang="fr-FR" dirty="0" err="1"/>
              <a:t>pq</a:t>
            </a:r>
            <a:r>
              <a:rPr lang="fr-FR" dirty="0"/>
              <a:t> compet ou </a:t>
            </a:r>
            <a:r>
              <a:rPr lang="fr-FR" dirty="0" err="1"/>
              <a:t>disp</a:t>
            </a:r>
            <a:r>
              <a:rPr lang="fr-FR" dirty="0"/>
              <a:t> </a:t>
            </a:r>
            <a:r>
              <a:rPr lang="fr-FR" dirty="0" err="1"/>
              <a:t>pouraient</a:t>
            </a:r>
            <a:r>
              <a:rPr lang="fr-FR" dirty="0"/>
              <a:t> </a:t>
            </a:r>
            <a:r>
              <a:rPr lang="fr-FR" dirty="0" err="1"/>
              <a:t>etre</a:t>
            </a:r>
            <a:r>
              <a:rPr lang="fr-FR" dirty="0"/>
              <a:t> favorisés et où</a:t>
            </a:r>
          </a:p>
        </p:txBody>
      </p:sp>
      <p:sp>
        <p:nvSpPr>
          <p:cNvPr id="4" name="Espace réservé du numéro de diapositive 3"/>
          <p:cNvSpPr>
            <a:spLocks noGrp="1"/>
          </p:cNvSpPr>
          <p:nvPr>
            <p:ph type="sldNum" sz="quarter" idx="5"/>
          </p:nvPr>
        </p:nvSpPr>
        <p:spPr/>
        <p:txBody>
          <a:bodyPr/>
          <a:lstStyle/>
          <a:p>
            <a:fld id="{A763F022-D51D-40CA-BBEF-ECA8D133B0D3}" type="slidenum">
              <a:rPr lang="fr-FR" smtClean="0"/>
              <a:t>3</a:t>
            </a:fld>
            <a:endParaRPr lang="fr-FR"/>
          </a:p>
        </p:txBody>
      </p:sp>
    </p:spTree>
    <p:extLst>
      <p:ext uri="{BB962C8B-B14F-4D97-AF65-F5344CB8AC3E}">
        <p14:creationId xmlns:p14="http://schemas.microsoft.com/office/powerpoint/2010/main" val="181269973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dirty="0"/>
              <a:t>Le long d’un front d’expansion, on s’attend à ce que la densité diminue, menant à plus de compétition pour les ressources au centre et des ressources plus limitées. </a:t>
            </a:r>
          </a:p>
          <a:p>
            <a:pPr marL="0" marR="0" lvl="0" indent="0" algn="l" defTabSz="914400" rtl="0" eaLnBrk="1" fontAlgn="auto" latinLnBrk="0" hangingPunct="1">
              <a:lnSpc>
                <a:spcPct val="100000"/>
              </a:lnSpc>
              <a:spcBef>
                <a:spcPts val="0"/>
              </a:spcBef>
              <a:spcAft>
                <a:spcPts val="0"/>
              </a:spcAft>
              <a:buClrTx/>
              <a:buSzTx/>
              <a:buFontTx/>
              <a:buNone/>
              <a:tabLst/>
              <a:defRPr/>
            </a:pPr>
            <a:r>
              <a:rPr lang="fr-FR" dirty="0" err="1"/>
              <a:t>Phenotypic</a:t>
            </a:r>
            <a:r>
              <a:rPr lang="fr-FR" dirty="0"/>
              <a:t> variation: s’il y à des contrastes de traits, sont ils </a:t>
            </a:r>
            <a:r>
              <a:rPr lang="fr-FR" dirty="0" err="1"/>
              <a:t>dûs</a:t>
            </a:r>
            <a:r>
              <a:rPr lang="fr-FR" dirty="0"/>
              <a:t> à la </a:t>
            </a:r>
            <a:r>
              <a:rPr lang="fr-FR" dirty="0" err="1"/>
              <a:t>varaition</a:t>
            </a:r>
            <a:r>
              <a:rPr lang="fr-FR" dirty="0"/>
              <a:t> dans l’environnement Envi différents ? </a:t>
            </a:r>
          </a:p>
          <a:p>
            <a:pPr marL="0" marR="0" lvl="0" indent="0" algn="l" defTabSz="914400" rtl="0" eaLnBrk="1" fontAlgn="auto" latinLnBrk="0" hangingPunct="1">
              <a:lnSpc>
                <a:spcPct val="100000"/>
              </a:lnSpc>
              <a:spcBef>
                <a:spcPts val="0"/>
              </a:spcBef>
              <a:spcAft>
                <a:spcPts val="0"/>
              </a:spcAft>
              <a:buClrTx/>
              <a:buSzTx/>
              <a:buFontTx/>
              <a:buNone/>
              <a:tabLst/>
              <a:defRPr/>
            </a:pPr>
            <a:r>
              <a:rPr lang="fr-FR" dirty="0"/>
              <a:t>On mesure des traits liés à la </a:t>
            </a:r>
            <a:r>
              <a:rPr lang="fr-FR" dirty="0" err="1"/>
              <a:t>competition</a:t>
            </a:r>
            <a:r>
              <a:rPr lang="fr-FR" dirty="0"/>
              <a:t>, pas la </a:t>
            </a:r>
            <a:r>
              <a:rPr lang="fr-FR" dirty="0" err="1"/>
              <a:t>competition</a:t>
            </a:r>
            <a:r>
              <a:rPr lang="fr-FR" dirty="0"/>
              <a:t> elle-même </a:t>
            </a:r>
          </a:p>
          <a:p>
            <a:pPr marL="0" marR="0" lvl="0" indent="0" algn="l" defTabSz="914400" rtl="0" eaLnBrk="1" fontAlgn="auto" latinLnBrk="0" hangingPunct="1">
              <a:lnSpc>
                <a:spcPct val="100000"/>
              </a:lnSpc>
              <a:spcBef>
                <a:spcPts val="0"/>
              </a:spcBef>
              <a:spcAft>
                <a:spcPts val="0"/>
              </a:spcAft>
              <a:buClrTx/>
              <a:buSzTx/>
              <a:buFontTx/>
              <a:buNone/>
              <a:tabLst/>
              <a:defRPr/>
            </a:pPr>
            <a:r>
              <a:rPr lang="fr-FR" dirty="0"/>
              <a:t>Qu’est qui est particulier aux front ? Éloignement est factuel, dispersion est un trait </a:t>
            </a:r>
          </a:p>
          <a:p>
            <a:pPr marL="0" marR="0" lvl="0" indent="0" algn="l" defTabSz="914400" rtl="0" eaLnBrk="1" fontAlgn="auto" latinLnBrk="0" hangingPunct="1">
              <a:lnSpc>
                <a:spcPct val="100000"/>
              </a:lnSpc>
              <a:spcBef>
                <a:spcPts val="0"/>
              </a:spcBef>
              <a:spcAft>
                <a:spcPts val="0"/>
              </a:spcAft>
              <a:buClrTx/>
              <a:buSzTx/>
              <a:buFontTx/>
              <a:buNone/>
              <a:tabLst/>
              <a:defRPr/>
            </a:pPr>
            <a:r>
              <a:rPr lang="fr-FR" dirty="0"/>
              <a:t>Si gradient de densité: peut changer compet. Si </a:t>
            </a:r>
            <a:r>
              <a:rPr lang="fr-FR" dirty="0" err="1"/>
              <a:t>selection</a:t>
            </a:r>
            <a:r>
              <a:rPr lang="fr-FR" dirty="0"/>
              <a:t> sur </a:t>
            </a:r>
            <a:r>
              <a:rPr lang="fr-FR" dirty="0" err="1"/>
              <a:t>disperseurs</a:t>
            </a:r>
            <a:r>
              <a:rPr lang="fr-FR" dirty="0"/>
              <a:t>: on s’attend à voir leur fréquence augmenter</a:t>
            </a:r>
          </a:p>
          <a:p>
            <a:endParaRPr lang="fr-FR" dirty="0"/>
          </a:p>
          <a:p>
            <a:r>
              <a:rPr lang="fr-FR" dirty="0"/>
              <a:t>Compet et </a:t>
            </a:r>
            <a:r>
              <a:rPr lang="fr-FR" dirty="0" err="1"/>
              <a:t>disp</a:t>
            </a:r>
            <a:r>
              <a:rPr lang="fr-FR" dirty="0"/>
              <a:t> évoluent-elles ? Auteurs prédisent var </a:t>
            </a:r>
            <a:r>
              <a:rPr lang="fr-FR" dirty="0" err="1"/>
              <a:t>phénot</a:t>
            </a:r>
            <a:r>
              <a:rPr lang="fr-FR" dirty="0"/>
              <a:t> et genet associés – </a:t>
            </a:r>
            <a:r>
              <a:rPr lang="fr-FR" dirty="0" err="1"/>
              <a:t>pcq</a:t>
            </a:r>
            <a:r>
              <a:rPr lang="fr-FR" dirty="0"/>
              <a:t> y’à des gradients</a:t>
            </a:r>
          </a:p>
          <a:p>
            <a:r>
              <a:rPr lang="fr-FR" dirty="0"/>
              <a:t>Expliquer </a:t>
            </a:r>
            <a:r>
              <a:rPr lang="fr-FR" dirty="0" err="1"/>
              <a:t>pq</a:t>
            </a:r>
            <a:r>
              <a:rPr lang="fr-FR" dirty="0"/>
              <a:t> compet ou </a:t>
            </a:r>
            <a:r>
              <a:rPr lang="fr-FR" dirty="0" err="1"/>
              <a:t>disp</a:t>
            </a:r>
            <a:r>
              <a:rPr lang="fr-FR" dirty="0"/>
              <a:t> </a:t>
            </a:r>
            <a:r>
              <a:rPr lang="fr-FR" dirty="0" err="1"/>
              <a:t>pouraient</a:t>
            </a:r>
            <a:r>
              <a:rPr lang="fr-FR" dirty="0"/>
              <a:t> </a:t>
            </a:r>
            <a:r>
              <a:rPr lang="fr-FR" dirty="0" err="1"/>
              <a:t>etre</a:t>
            </a:r>
            <a:r>
              <a:rPr lang="fr-FR" dirty="0"/>
              <a:t> favorisés et où</a:t>
            </a:r>
          </a:p>
        </p:txBody>
      </p:sp>
      <p:sp>
        <p:nvSpPr>
          <p:cNvPr id="4" name="Espace réservé du numéro de diapositive 3"/>
          <p:cNvSpPr>
            <a:spLocks noGrp="1"/>
          </p:cNvSpPr>
          <p:nvPr>
            <p:ph type="sldNum" sz="quarter" idx="5"/>
          </p:nvPr>
        </p:nvSpPr>
        <p:spPr/>
        <p:txBody>
          <a:bodyPr/>
          <a:lstStyle/>
          <a:p>
            <a:fld id="{A763F022-D51D-40CA-BBEF-ECA8D133B0D3}" type="slidenum">
              <a:rPr lang="fr-FR" smtClean="0"/>
              <a:t>4</a:t>
            </a:fld>
            <a:endParaRPr lang="fr-FR"/>
          </a:p>
        </p:txBody>
      </p:sp>
    </p:spTree>
    <p:extLst>
      <p:ext uri="{BB962C8B-B14F-4D97-AF65-F5344CB8AC3E}">
        <p14:creationId xmlns:p14="http://schemas.microsoft.com/office/powerpoint/2010/main" val="58867117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dirty="0"/>
              <a:t>Le long d’un front d’expansion, on s’attend à ce que la densité diminue, menant à plus de compétition pour les ressources au centre et des ressources plus limitées. </a:t>
            </a:r>
          </a:p>
          <a:p>
            <a:pPr marL="0" marR="0" lvl="0" indent="0" algn="l" defTabSz="914400" rtl="0" eaLnBrk="1" fontAlgn="auto" latinLnBrk="0" hangingPunct="1">
              <a:lnSpc>
                <a:spcPct val="100000"/>
              </a:lnSpc>
              <a:spcBef>
                <a:spcPts val="0"/>
              </a:spcBef>
              <a:spcAft>
                <a:spcPts val="0"/>
              </a:spcAft>
              <a:buClrTx/>
              <a:buSzTx/>
              <a:buFontTx/>
              <a:buNone/>
              <a:tabLst/>
              <a:defRPr/>
            </a:pPr>
            <a:r>
              <a:rPr lang="fr-FR" dirty="0" err="1"/>
              <a:t>Phenotypic</a:t>
            </a:r>
            <a:r>
              <a:rPr lang="fr-FR" dirty="0"/>
              <a:t> variation: s’il y à des contrastes de traits, sont ils </a:t>
            </a:r>
            <a:r>
              <a:rPr lang="fr-FR" dirty="0" err="1"/>
              <a:t>dûs</a:t>
            </a:r>
            <a:r>
              <a:rPr lang="fr-FR" dirty="0"/>
              <a:t> à la </a:t>
            </a:r>
            <a:r>
              <a:rPr lang="fr-FR" dirty="0" err="1"/>
              <a:t>varaition</a:t>
            </a:r>
            <a:r>
              <a:rPr lang="fr-FR" dirty="0"/>
              <a:t> dans l’environnement Envi différents ? </a:t>
            </a:r>
          </a:p>
          <a:p>
            <a:pPr marL="0" marR="0" lvl="0" indent="0" algn="l" defTabSz="914400" rtl="0" eaLnBrk="1" fontAlgn="auto" latinLnBrk="0" hangingPunct="1">
              <a:lnSpc>
                <a:spcPct val="100000"/>
              </a:lnSpc>
              <a:spcBef>
                <a:spcPts val="0"/>
              </a:spcBef>
              <a:spcAft>
                <a:spcPts val="0"/>
              </a:spcAft>
              <a:buClrTx/>
              <a:buSzTx/>
              <a:buFontTx/>
              <a:buNone/>
              <a:tabLst/>
              <a:defRPr/>
            </a:pPr>
            <a:r>
              <a:rPr lang="fr-FR" dirty="0"/>
              <a:t>On mesure des traits liés à la </a:t>
            </a:r>
            <a:r>
              <a:rPr lang="fr-FR" dirty="0" err="1"/>
              <a:t>competition</a:t>
            </a:r>
            <a:r>
              <a:rPr lang="fr-FR" dirty="0"/>
              <a:t>, pas la </a:t>
            </a:r>
            <a:r>
              <a:rPr lang="fr-FR" dirty="0" err="1"/>
              <a:t>competition</a:t>
            </a:r>
            <a:r>
              <a:rPr lang="fr-FR" dirty="0"/>
              <a:t> elle-même </a:t>
            </a:r>
          </a:p>
          <a:p>
            <a:pPr marL="0" marR="0" lvl="0" indent="0" algn="l" defTabSz="914400" rtl="0" eaLnBrk="1" fontAlgn="auto" latinLnBrk="0" hangingPunct="1">
              <a:lnSpc>
                <a:spcPct val="100000"/>
              </a:lnSpc>
              <a:spcBef>
                <a:spcPts val="0"/>
              </a:spcBef>
              <a:spcAft>
                <a:spcPts val="0"/>
              </a:spcAft>
              <a:buClrTx/>
              <a:buSzTx/>
              <a:buFontTx/>
              <a:buNone/>
              <a:tabLst/>
              <a:defRPr/>
            </a:pPr>
            <a:r>
              <a:rPr lang="fr-FR" dirty="0"/>
              <a:t>Qu’est qui est particulier aux front ? Éloignement est factuel, dispersion est un trait </a:t>
            </a:r>
          </a:p>
          <a:p>
            <a:pPr marL="0" marR="0" lvl="0" indent="0" algn="l" defTabSz="914400" rtl="0" eaLnBrk="1" fontAlgn="auto" latinLnBrk="0" hangingPunct="1">
              <a:lnSpc>
                <a:spcPct val="100000"/>
              </a:lnSpc>
              <a:spcBef>
                <a:spcPts val="0"/>
              </a:spcBef>
              <a:spcAft>
                <a:spcPts val="0"/>
              </a:spcAft>
              <a:buClrTx/>
              <a:buSzTx/>
              <a:buFontTx/>
              <a:buNone/>
              <a:tabLst/>
              <a:defRPr/>
            </a:pPr>
            <a:r>
              <a:rPr lang="fr-FR" dirty="0"/>
              <a:t>Si gradient de densité: peut changer compet. Si </a:t>
            </a:r>
            <a:r>
              <a:rPr lang="fr-FR" dirty="0" err="1"/>
              <a:t>selection</a:t>
            </a:r>
            <a:r>
              <a:rPr lang="fr-FR" dirty="0"/>
              <a:t> sur </a:t>
            </a:r>
            <a:r>
              <a:rPr lang="fr-FR" dirty="0" err="1"/>
              <a:t>disperseurs</a:t>
            </a:r>
            <a:r>
              <a:rPr lang="fr-FR" dirty="0"/>
              <a:t>: on s’attend à voir leur fréquence augmenter</a:t>
            </a:r>
          </a:p>
          <a:p>
            <a:endParaRPr lang="fr-FR" dirty="0"/>
          </a:p>
          <a:p>
            <a:r>
              <a:rPr lang="fr-FR" dirty="0"/>
              <a:t>Compet et </a:t>
            </a:r>
            <a:r>
              <a:rPr lang="fr-FR" dirty="0" err="1"/>
              <a:t>disp</a:t>
            </a:r>
            <a:r>
              <a:rPr lang="fr-FR" dirty="0"/>
              <a:t> évoluent-elles ? Auteurs prédisent var </a:t>
            </a:r>
            <a:r>
              <a:rPr lang="fr-FR" dirty="0" err="1"/>
              <a:t>phénot</a:t>
            </a:r>
            <a:r>
              <a:rPr lang="fr-FR" dirty="0"/>
              <a:t> et genet associés – </a:t>
            </a:r>
            <a:r>
              <a:rPr lang="fr-FR" dirty="0" err="1"/>
              <a:t>pcq</a:t>
            </a:r>
            <a:r>
              <a:rPr lang="fr-FR" dirty="0"/>
              <a:t> y’à des gradients</a:t>
            </a:r>
          </a:p>
          <a:p>
            <a:r>
              <a:rPr lang="fr-FR" dirty="0"/>
              <a:t>Expliquer </a:t>
            </a:r>
            <a:r>
              <a:rPr lang="fr-FR" dirty="0" err="1"/>
              <a:t>pq</a:t>
            </a:r>
            <a:r>
              <a:rPr lang="fr-FR" dirty="0"/>
              <a:t> compet ou </a:t>
            </a:r>
            <a:r>
              <a:rPr lang="fr-FR" dirty="0" err="1"/>
              <a:t>disp</a:t>
            </a:r>
            <a:r>
              <a:rPr lang="fr-FR" dirty="0"/>
              <a:t> </a:t>
            </a:r>
            <a:r>
              <a:rPr lang="fr-FR" dirty="0" err="1"/>
              <a:t>pouraient</a:t>
            </a:r>
            <a:r>
              <a:rPr lang="fr-FR" dirty="0"/>
              <a:t> </a:t>
            </a:r>
            <a:r>
              <a:rPr lang="fr-FR" dirty="0" err="1"/>
              <a:t>etre</a:t>
            </a:r>
            <a:r>
              <a:rPr lang="fr-FR" dirty="0"/>
              <a:t> favorisés et où</a:t>
            </a:r>
          </a:p>
        </p:txBody>
      </p:sp>
      <p:sp>
        <p:nvSpPr>
          <p:cNvPr id="4" name="Espace réservé du numéro de diapositive 3"/>
          <p:cNvSpPr>
            <a:spLocks noGrp="1"/>
          </p:cNvSpPr>
          <p:nvPr>
            <p:ph type="sldNum" sz="quarter" idx="5"/>
          </p:nvPr>
        </p:nvSpPr>
        <p:spPr/>
        <p:txBody>
          <a:bodyPr/>
          <a:lstStyle/>
          <a:p>
            <a:fld id="{A763F022-D51D-40CA-BBEF-ECA8D133B0D3}" type="slidenum">
              <a:rPr lang="fr-FR" smtClean="0"/>
              <a:t>5</a:t>
            </a:fld>
            <a:endParaRPr lang="fr-FR"/>
          </a:p>
        </p:txBody>
      </p:sp>
    </p:spTree>
    <p:extLst>
      <p:ext uri="{BB962C8B-B14F-4D97-AF65-F5344CB8AC3E}">
        <p14:creationId xmlns:p14="http://schemas.microsoft.com/office/powerpoint/2010/main" val="311912888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On a un cas d’étude, pour lequel on dispose de ces données de monitoring long terme dans le temps et l’espace. Il s’agit de l’introduction de la truite </a:t>
            </a:r>
            <a:r>
              <a:rPr lang="fr-FR" dirty="0" err="1"/>
              <a:t>comune</a:t>
            </a:r>
            <a:r>
              <a:rPr lang="fr-FR" dirty="0"/>
              <a:t> aux iles </a:t>
            </a:r>
            <a:r>
              <a:rPr lang="fr-FR" dirty="0" err="1"/>
              <a:t>kerguelen</a:t>
            </a:r>
            <a:r>
              <a:rPr lang="fr-FR" dirty="0"/>
              <a:t> dans les années 60 dans quelques rivières, et la métapopulation porte maintenant sur près de 40 rivières suite au succès colonisateur de l’espèce. On dispose de plus de 150 000 captures et plus de 40 000 échantillons, et le jeu de données est continuellement updaté par des campagnes régulières</a:t>
            </a:r>
            <a:r>
              <a:rPr lang="en-US" dirty="0"/>
              <a:t>. Les </a:t>
            </a:r>
            <a:r>
              <a:rPr lang="en-US" dirty="0" err="1"/>
              <a:t>populatiosn</a:t>
            </a:r>
            <a:r>
              <a:rPr lang="en-US" dirty="0"/>
              <a:t> </a:t>
            </a:r>
            <a:r>
              <a:rPr lang="en-US" dirty="0" err="1"/>
              <a:t>sont</a:t>
            </a:r>
            <a:r>
              <a:rPr lang="en-US" dirty="0"/>
              <a:t> </a:t>
            </a:r>
            <a:r>
              <a:rPr lang="en-US" dirty="0" err="1"/>
              <a:t>présentées</a:t>
            </a:r>
            <a:r>
              <a:rPr lang="en-US" dirty="0"/>
              <a:t> sur la carte, plus </a:t>
            </a:r>
            <a:r>
              <a:rPr lang="en-US" dirty="0" err="1"/>
              <a:t>clair</a:t>
            </a:r>
            <a:r>
              <a:rPr lang="en-US" dirty="0"/>
              <a:t> plus recent.</a:t>
            </a:r>
          </a:p>
          <a:p>
            <a:r>
              <a:rPr lang="en-US" dirty="0"/>
              <a:t>On </a:t>
            </a:r>
            <a:r>
              <a:rPr lang="en-US" dirty="0" err="1"/>
              <a:t>utilisera</a:t>
            </a:r>
            <a:r>
              <a:rPr lang="en-US" dirty="0"/>
              <a:t> les </a:t>
            </a:r>
            <a:r>
              <a:rPr lang="en-US" dirty="0" err="1"/>
              <a:t>données</a:t>
            </a:r>
            <a:r>
              <a:rPr lang="en-US" dirty="0"/>
              <a:t> de </a:t>
            </a:r>
            <a:r>
              <a:rPr lang="en-US" dirty="0" err="1"/>
              <a:t>biométries</a:t>
            </a:r>
            <a:r>
              <a:rPr lang="en-US" dirty="0"/>
              <a:t> et les </a:t>
            </a:r>
            <a:r>
              <a:rPr lang="en-US" dirty="0" err="1"/>
              <a:t>écailles</a:t>
            </a:r>
            <a:r>
              <a:rPr lang="en-US" dirty="0"/>
              <a:t> de la base de </a:t>
            </a:r>
            <a:r>
              <a:rPr lang="en-US" dirty="0" err="1"/>
              <a:t>données</a:t>
            </a:r>
            <a:r>
              <a:rPr lang="en-US" dirty="0"/>
              <a:t> + </a:t>
            </a:r>
            <a:r>
              <a:rPr lang="en-US" dirty="0" err="1"/>
              <a:t>celles</a:t>
            </a:r>
            <a:r>
              <a:rPr lang="en-US" dirty="0"/>
              <a:t> que </a:t>
            </a:r>
            <a:r>
              <a:rPr lang="en-US" dirty="0" err="1"/>
              <a:t>l’on</a:t>
            </a:r>
            <a:r>
              <a:rPr lang="en-US" dirty="0"/>
              <a:t> </a:t>
            </a:r>
            <a:r>
              <a:rPr lang="en-US" dirty="0" err="1"/>
              <a:t>récoltera</a:t>
            </a:r>
            <a:r>
              <a:rPr lang="en-US" dirty="0"/>
              <a:t> </a:t>
            </a:r>
            <a:r>
              <a:rPr lang="en-US" dirty="0" err="1"/>
              <a:t>lors</a:t>
            </a:r>
            <a:r>
              <a:rPr lang="en-US" dirty="0"/>
              <a:t> de la </a:t>
            </a:r>
            <a:r>
              <a:rPr lang="en-US" dirty="0" err="1"/>
              <a:t>prochaine</a:t>
            </a:r>
            <a:r>
              <a:rPr lang="en-US" dirty="0"/>
              <a:t> </a:t>
            </a:r>
            <a:r>
              <a:rPr lang="en-US" dirty="0" err="1"/>
              <a:t>campagne</a:t>
            </a:r>
            <a:r>
              <a:rPr lang="en-US" dirty="0"/>
              <a:t> à </a:t>
            </a:r>
            <a:r>
              <a:rPr lang="en-US" dirty="0" err="1"/>
              <a:t>l’hiver</a:t>
            </a:r>
            <a:r>
              <a:rPr lang="en-US" dirty="0"/>
              <a:t> 24-25 bien </a:t>
            </a:r>
            <a:r>
              <a:rPr lang="en-US" dirty="0" err="1"/>
              <a:t>qu’elles</a:t>
            </a:r>
            <a:r>
              <a:rPr lang="en-US" dirty="0"/>
              <a:t> ne </a:t>
            </a:r>
            <a:r>
              <a:rPr lang="en-US" dirty="0" err="1"/>
              <a:t>soient</a:t>
            </a:r>
            <a:r>
              <a:rPr lang="en-US" dirty="0"/>
              <a:t> pas indispensable à la realization de </a:t>
            </a:r>
            <a:r>
              <a:rPr lang="en-US" dirty="0" err="1"/>
              <a:t>notre</a:t>
            </a:r>
            <a:r>
              <a:rPr lang="en-US" dirty="0"/>
              <a:t> étude.</a:t>
            </a:r>
          </a:p>
          <a:p>
            <a:r>
              <a:rPr lang="en-US" dirty="0"/>
              <a:t>Notre </a:t>
            </a:r>
            <a:r>
              <a:rPr lang="en-US" dirty="0" err="1"/>
              <a:t>approche</a:t>
            </a:r>
            <a:r>
              <a:rPr lang="en-US" dirty="0"/>
              <a:t> </a:t>
            </a:r>
            <a:r>
              <a:rPr lang="en-US" dirty="0" err="1"/>
              <a:t>s’inscrit</a:t>
            </a:r>
            <a:r>
              <a:rPr lang="en-US" dirty="0"/>
              <a:t> dans la </a:t>
            </a:r>
            <a:r>
              <a:rPr lang="en-US" dirty="0" err="1"/>
              <a:t>lignée</a:t>
            </a:r>
            <a:r>
              <a:rPr lang="en-US" dirty="0"/>
              <a:t> </a:t>
            </a:r>
            <a:r>
              <a:rPr lang="en-US" dirty="0" err="1"/>
              <a:t>d’autres</a:t>
            </a:r>
            <a:r>
              <a:rPr lang="en-US" dirty="0"/>
              <a:t> études qui se </a:t>
            </a:r>
            <a:r>
              <a:rPr lang="en-US" dirty="0" err="1"/>
              <a:t>sont</a:t>
            </a:r>
            <a:r>
              <a:rPr lang="en-US" dirty="0"/>
              <a:t> </a:t>
            </a:r>
            <a:r>
              <a:rPr lang="en-US" dirty="0" err="1"/>
              <a:t>servi</a:t>
            </a:r>
            <a:r>
              <a:rPr lang="en-US" dirty="0"/>
              <a:t> du meme jeu de </a:t>
            </a:r>
            <a:r>
              <a:rPr lang="en-US" dirty="0" err="1"/>
              <a:t>donn</a:t>
            </a:r>
            <a:endParaRPr lang="fr-FR" dirty="0"/>
          </a:p>
        </p:txBody>
      </p:sp>
      <p:sp>
        <p:nvSpPr>
          <p:cNvPr id="4" name="Espace réservé du numéro de diapositive 3"/>
          <p:cNvSpPr>
            <a:spLocks noGrp="1"/>
          </p:cNvSpPr>
          <p:nvPr>
            <p:ph type="sldNum" sz="quarter" idx="5"/>
          </p:nvPr>
        </p:nvSpPr>
        <p:spPr/>
        <p:txBody>
          <a:bodyPr/>
          <a:lstStyle/>
          <a:p>
            <a:fld id="{557B0484-2D64-4EA3-BC52-8992412A87FE}" type="slidenum">
              <a:rPr lang="fr-FR" smtClean="0"/>
              <a:t>6</a:t>
            </a:fld>
            <a:endParaRPr lang="fr-FR"/>
          </a:p>
        </p:txBody>
      </p:sp>
    </p:spTree>
    <p:extLst>
      <p:ext uri="{BB962C8B-B14F-4D97-AF65-F5344CB8AC3E}">
        <p14:creationId xmlns:p14="http://schemas.microsoft.com/office/powerpoint/2010/main" val="227816600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On a un cas d’étude, pour lequel on dispose de ces données de monitoring long terme dans le temps et l’espace. Il s’agit de l’introduction de la truite </a:t>
            </a:r>
            <a:r>
              <a:rPr lang="fr-FR" dirty="0" err="1"/>
              <a:t>comune</a:t>
            </a:r>
            <a:r>
              <a:rPr lang="fr-FR" dirty="0"/>
              <a:t> aux iles </a:t>
            </a:r>
            <a:r>
              <a:rPr lang="fr-FR" dirty="0" err="1"/>
              <a:t>kerguelen</a:t>
            </a:r>
            <a:r>
              <a:rPr lang="fr-FR" dirty="0"/>
              <a:t> dans les années 60 dans quelques rivières, et la métapopulation porte maintenant sur près de 40 rivières suite au succès colonisateur de l’espèce. On dispose de plus de 150 000 captures et plus de 40 000 échantillons, et le jeu de données est continuellement updaté par des campagnes régulières</a:t>
            </a:r>
            <a:r>
              <a:rPr lang="en-US" dirty="0"/>
              <a:t>. Les </a:t>
            </a:r>
            <a:r>
              <a:rPr lang="en-US" dirty="0" err="1"/>
              <a:t>populatiosn</a:t>
            </a:r>
            <a:r>
              <a:rPr lang="en-US" dirty="0"/>
              <a:t> </a:t>
            </a:r>
            <a:r>
              <a:rPr lang="en-US" dirty="0" err="1"/>
              <a:t>sont</a:t>
            </a:r>
            <a:r>
              <a:rPr lang="en-US" dirty="0"/>
              <a:t> </a:t>
            </a:r>
            <a:r>
              <a:rPr lang="en-US" dirty="0" err="1"/>
              <a:t>présentées</a:t>
            </a:r>
            <a:r>
              <a:rPr lang="en-US" dirty="0"/>
              <a:t> sur la carte, plus </a:t>
            </a:r>
            <a:r>
              <a:rPr lang="en-US" dirty="0" err="1"/>
              <a:t>clair</a:t>
            </a:r>
            <a:r>
              <a:rPr lang="en-US" dirty="0"/>
              <a:t> plus recent.</a:t>
            </a:r>
          </a:p>
          <a:p>
            <a:r>
              <a:rPr lang="en-US" dirty="0"/>
              <a:t>On </a:t>
            </a:r>
            <a:r>
              <a:rPr lang="en-US" dirty="0" err="1"/>
              <a:t>utilisera</a:t>
            </a:r>
            <a:r>
              <a:rPr lang="en-US" dirty="0"/>
              <a:t> les </a:t>
            </a:r>
            <a:r>
              <a:rPr lang="en-US" dirty="0" err="1"/>
              <a:t>données</a:t>
            </a:r>
            <a:r>
              <a:rPr lang="en-US" dirty="0"/>
              <a:t> de </a:t>
            </a:r>
            <a:r>
              <a:rPr lang="en-US" dirty="0" err="1"/>
              <a:t>biométries</a:t>
            </a:r>
            <a:r>
              <a:rPr lang="en-US" dirty="0"/>
              <a:t> et les </a:t>
            </a:r>
            <a:r>
              <a:rPr lang="en-US" dirty="0" err="1"/>
              <a:t>écailles</a:t>
            </a:r>
            <a:r>
              <a:rPr lang="en-US" dirty="0"/>
              <a:t> de la base de </a:t>
            </a:r>
            <a:r>
              <a:rPr lang="en-US" dirty="0" err="1"/>
              <a:t>données</a:t>
            </a:r>
            <a:r>
              <a:rPr lang="en-US" dirty="0"/>
              <a:t> + </a:t>
            </a:r>
            <a:r>
              <a:rPr lang="en-US" dirty="0" err="1"/>
              <a:t>celles</a:t>
            </a:r>
            <a:r>
              <a:rPr lang="en-US" dirty="0"/>
              <a:t> que </a:t>
            </a:r>
            <a:r>
              <a:rPr lang="en-US" dirty="0" err="1"/>
              <a:t>l’on</a:t>
            </a:r>
            <a:r>
              <a:rPr lang="en-US" dirty="0"/>
              <a:t> </a:t>
            </a:r>
            <a:r>
              <a:rPr lang="en-US" dirty="0" err="1"/>
              <a:t>récoltera</a:t>
            </a:r>
            <a:r>
              <a:rPr lang="en-US" dirty="0"/>
              <a:t> </a:t>
            </a:r>
            <a:r>
              <a:rPr lang="en-US" dirty="0" err="1"/>
              <a:t>lors</a:t>
            </a:r>
            <a:r>
              <a:rPr lang="en-US" dirty="0"/>
              <a:t> de la </a:t>
            </a:r>
            <a:r>
              <a:rPr lang="en-US" dirty="0" err="1"/>
              <a:t>prochaine</a:t>
            </a:r>
            <a:r>
              <a:rPr lang="en-US" dirty="0"/>
              <a:t> </a:t>
            </a:r>
            <a:r>
              <a:rPr lang="en-US" dirty="0" err="1"/>
              <a:t>campagne</a:t>
            </a:r>
            <a:r>
              <a:rPr lang="en-US" dirty="0"/>
              <a:t> à </a:t>
            </a:r>
            <a:r>
              <a:rPr lang="en-US" dirty="0" err="1"/>
              <a:t>l’hiver</a:t>
            </a:r>
            <a:r>
              <a:rPr lang="en-US" dirty="0"/>
              <a:t> 24-25 bien </a:t>
            </a:r>
            <a:r>
              <a:rPr lang="en-US" dirty="0" err="1"/>
              <a:t>qu’elles</a:t>
            </a:r>
            <a:r>
              <a:rPr lang="en-US" dirty="0"/>
              <a:t> ne </a:t>
            </a:r>
            <a:r>
              <a:rPr lang="en-US" dirty="0" err="1"/>
              <a:t>soient</a:t>
            </a:r>
            <a:r>
              <a:rPr lang="en-US" dirty="0"/>
              <a:t> pas indispensable à la realization de </a:t>
            </a:r>
            <a:r>
              <a:rPr lang="en-US" dirty="0" err="1"/>
              <a:t>notre</a:t>
            </a:r>
            <a:r>
              <a:rPr lang="en-US" dirty="0"/>
              <a:t> étude.</a:t>
            </a:r>
          </a:p>
          <a:p>
            <a:r>
              <a:rPr lang="en-US" dirty="0"/>
              <a:t>Notre </a:t>
            </a:r>
            <a:r>
              <a:rPr lang="en-US" dirty="0" err="1"/>
              <a:t>approche</a:t>
            </a:r>
            <a:r>
              <a:rPr lang="en-US" dirty="0"/>
              <a:t> </a:t>
            </a:r>
            <a:r>
              <a:rPr lang="en-US" dirty="0" err="1"/>
              <a:t>s’inscrit</a:t>
            </a:r>
            <a:r>
              <a:rPr lang="en-US" dirty="0"/>
              <a:t> dans la </a:t>
            </a:r>
            <a:r>
              <a:rPr lang="en-US" dirty="0" err="1"/>
              <a:t>lignée</a:t>
            </a:r>
            <a:r>
              <a:rPr lang="en-US" dirty="0"/>
              <a:t> </a:t>
            </a:r>
            <a:r>
              <a:rPr lang="en-US" dirty="0" err="1"/>
              <a:t>d’autres</a:t>
            </a:r>
            <a:r>
              <a:rPr lang="en-US" dirty="0"/>
              <a:t> études qui se </a:t>
            </a:r>
            <a:r>
              <a:rPr lang="en-US" dirty="0" err="1"/>
              <a:t>sont</a:t>
            </a:r>
            <a:r>
              <a:rPr lang="en-US" dirty="0"/>
              <a:t> </a:t>
            </a:r>
            <a:r>
              <a:rPr lang="en-US" dirty="0" err="1"/>
              <a:t>servi</a:t>
            </a:r>
            <a:r>
              <a:rPr lang="en-US" dirty="0"/>
              <a:t> du meme jeu de </a:t>
            </a:r>
            <a:r>
              <a:rPr lang="en-US" dirty="0" err="1"/>
              <a:t>donn</a:t>
            </a:r>
            <a:endParaRPr lang="fr-FR" dirty="0"/>
          </a:p>
        </p:txBody>
      </p:sp>
      <p:sp>
        <p:nvSpPr>
          <p:cNvPr id="4" name="Espace réservé du numéro de diapositive 3"/>
          <p:cNvSpPr>
            <a:spLocks noGrp="1"/>
          </p:cNvSpPr>
          <p:nvPr>
            <p:ph type="sldNum" sz="quarter" idx="5"/>
          </p:nvPr>
        </p:nvSpPr>
        <p:spPr/>
        <p:txBody>
          <a:bodyPr/>
          <a:lstStyle/>
          <a:p>
            <a:fld id="{557B0484-2D64-4EA3-BC52-8992412A87FE}" type="slidenum">
              <a:rPr lang="fr-FR" smtClean="0"/>
              <a:t>7</a:t>
            </a:fld>
            <a:endParaRPr lang="fr-FR"/>
          </a:p>
        </p:txBody>
      </p:sp>
    </p:spTree>
    <p:extLst>
      <p:ext uri="{BB962C8B-B14F-4D97-AF65-F5344CB8AC3E}">
        <p14:creationId xmlns:p14="http://schemas.microsoft.com/office/powerpoint/2010/main" val="292986569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On dispose aussi d’un historique des introductions et des populations naturellement colonisées Lecompte </a:t>
            </a:r>
          </a:p>
          <a:p>
            <a:r>
              <a:rPr lang="fr-FR" dirty="0"/>
              <a:t>On dispose aussi d’un </a:t>
            </a:r>
            <a:r>
              <a:rPr lang="fr-FR" dirty="0" err="1"/>
              <a:t>Modele</a:t>
            </a:r>
            <a:r>
              <a:rPr lang="fr-FR" dirty="0"/>
              <a:t> de </a:t>
            </a:r>
            <a:r>
              <a:rPr lang="fr-FR" dirty="0" err="1"/>
              <a:t>metapop</a:t>
            </a:r>
            <a:r>
              <a:rPr lang="fr-FR" dirty="0"/>
              <a:t> – qui semble suggérer une dispersion plutôt côtière, (colonisation ralenti mais dépend </a:t>
            </a:r>
            <a:r>
              <a:rPr lang="fr-FR" dirty="0" err="1"/>
              <a:t>echantillonage</a:t>
            </a:r>
            <a:r>
              <a:rPr lang="fr-FR" dirty="0"/>
              <a:t>, kernel de </a:t>
            </a:r>
            <a:r>
              <a:rPr lang="fr-FR" dirty="0" err="1"/>
              <a:t>disp</a:t>
            </a:r>
            <a:r>
              <a:rPr lang="fr-FR" dirty="0"/>
              <a:t> augmente: ajustement de modèle aux données ? )</a:t>
            </a:r>
          </a:p>
          <a:p>
            <a:r>
              <a:rPr lang="fr-FR" dirty="0"/>
              <a:t>IL y à déjà des évidences d’évolution de traits, avec cette étude d’</a:t>
            </a:r>
            <a:r>
              <a:rPr lang="fr-FR" dirty="0" err="1"/>
              <a:t>aulus</a:t>
            </a:r>
            <a:r>
              <a:rPr lang="fr-FR" dirty="0"/>
              <a:t> à </a:t>
            </a:r>
            <a:r>
              <a:rPr lang="fr-FR" dirty="0" err="1"/>
              <a:t>kerguelen</a:t>
            </a:r>
            <a:r>
              <a:rPr lang="fr-FR" dirty="0"/>
              <a:t> qui montre que le taille des jeunes est très densité </a:t>
            </a:r>
            <a:r>
              <a:rPr lang="fr-FR" dirty="0" err="1"/>
              <a:t>dep</a:t>
            </a:r>
            <a:r>
              <a:rPr lang="fr-FR" dirty="0"/>
              <a:t>, suggérant une évolution de taille le long du front. </a:t>
            </a:r>
          </a:p>
        </p:txBody>
      </p:sp>
      <p:sp>
        <p:nvSpPr>
          <p:cNvPr id="4" name="Espace réservé du numéro de diapositive 3"/>
          <p:cNvSpPr>
            <a:spLocks noGrp="1"/>
          </p:cNvSpPr>
          <p:nvPr>
            <p:ph type="sldNum" sz="quarter" idx="5"/>
          </p:nvPr>
        </p:nvSpPr>
        <p:spPr/>
        <p:txBody>
          <a:bodyPr/>
          <a:lstStyle/>
          <a:p>
            <a:fld id="{557B0484-2D64-4EA3-BC52-8992412A87FE}" type="slidenum">
              <a:rPr lang="fr-FR" smtClean="0"/>
              <a:t>8</a:t>
            </a:fld>
            <a:endParaRPr lang="fr-FR"/>
          </a:p>
        </p:txBody>
      </p:sp>
    </p:spTree>
    <p:extLst>
      <p:ext uri="{BB962C8B-B14F-4D97-AF65-F5344CB8AC3E}">
        <p14:creationId xmlns:p14="http://schemas.microsoft.com/office/powerpoint/2010/main" val="49679052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On dispose aussi d’un historique des introductions et des populations naturellement colonisées Lecompte </a:t>
            </a:r>
          </a:p>
          <a:p>
            <a:r>
              <a:rPr lang="fr-FR" dirty="0"/>
              <a:t>On dispose aussi d’un </a:t>
            </a:r>
            <a:r>
              <a:rPr lang="fr-FR" dirty="0" err="1"/>
              <a:t>Modele</a:t>
            </a:r>
            <a:r>
              <a:rPr lang="fr-FR" dirty="0"/>
              <a:t> de </a:t>
            </a:r>
            <a:r>
              <a:rPr lang="fr-FR" dirty="0" err="1"/>
              <a:t>metapop</a:t>
            </a:r>
            <a:r>
              <a:rPr lang="fr-FR" dirty="0"/>
              <a:t> – qui semble suggérer une dispersion plutôt côtière, (colonisation ralenti mais dépend </a:t>
            </a:r>
            <a:r>
              <a:rPr lang="fr-FR" dirty="0" err="1"/>
              <a:t>echantillonage</a:t>
            </a:r>
            <a:r>
              <a:rPr lang="fr-FR" dirty="0"/>
              <a:t>, kernel de </a:t>
            </a:r>
            <a:r>
              <a:rPr lang="fr-FR" dirty="0" err="1"/>
              <a:t>disp</a:t>
            </a:r>
            <a:r>
              <a:rPr lang="fr-FR" dirty="0"/>
              <a:t> augmente: ajustement de modèle aux données ? )</a:t>
            </a:r>
          </a:p>
          <a:p>
            <a:r>
              <a:rPr lang="fr-FR" dirty="0"/>
              <a:t>IL y à déjà des évidences d’évolution de traits, avec cette étude d’</a:t>
            </a:r>
            <a:r>
              <a:rPr lang="fr-FR" dirty="0" err="1"/>
              <a:t>aulus</a:t>
            </a:r>
            <a:r>
              <a:rPr lang="fr-FR" dirty="0"/>
              <a:t> à </a:t>
            </a:r>
            <a:r>
              <a:rPr lang="fr-FR" dirty="0" err="1"/>
              <a:t>kerguelen</a:t>
            </a:r>
            <a:r>
              <a:rPr lang="fr-FR" dirty="0"/>
              <a:t> qui montre que le taille des jeunes est très densité </a:t>
            </a:r>
            <a:r>
              <a:rPr lang="fr-FR" dirty="0" err="1"/>
              <a:t>dep</a:t>
            </a:r>
            <a:r>
              <a:rPr lang="fr-FR" dirty="0"/>
              <a:t>, suggérant une évolution de taille le long du front. </a:t>
            </a:r>
          </a:p>
        </p:txBody>
      </p:sp>
      <p:sp>
        <p:nvSpPr>
          <p:cNvPr id="4" name="Espace réservé du numéro de diapositive 3"/>
          <p:cNvSpPr>
            <a:spLocks noGrp="1"/>
          </p:cNvSpPr>
          <p:nvPr>
            <p:ph type="sldNum" sz="quarter" idx="5"/>
          </p:nvPr>
        </p:nvSpPr>
        <p:spPr/>
        <p:txBody>
          <a:bodyPr/>
          <a:lstStyle/>
          <a:p>
            <a:fld id="{557B0484-2D64-4EA3-BC52-8992412A87FE}" type="slidenum">
              <a:rPr lang="fr-FR" smtClean="0"/>
              <a:t>9</a:t>
            </a:fld>
            <a:endParaRPr lang="fr-FR"/>
          </a:p>
        </p:txBody>
      </p:sp>
    </p:spTree>
    <p:extLst>
      <p:ext uri="{BB962C8B-B14F-4D97-AF65-F5344CB8AC3E}">
        <p14:creationId xmlns:p14="http://schemas.microsoft.com/office/powerpoint/2010/main" val="116844374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On dispose aussi d’un historique des introductions et des populations naturellement colonisées Lecompte </a:t>
            </a:r>
          </a:p>
          <a:p>
            <a:r>
              <a:rPr lang="fr-FR" dirty="0"/>
              <a:t>On dispose aussi d’un </a:t>
            </a:r>
            <a:r>
              <a:rPr lang="fr-FR" dirty="0" err="1"/>
              <a:t>Modele</a:t>
            </a:r>
            <a:r>
              <a:rPr lang="fr-FR" dirty="0"/>
              <a:t> de </a:t>
            </a:r>
            <a:r>
              <a:rPr lang="fr-FR" dirty="0" err="1"/>
              <a:t>metapop</a:t>
            </a:r>
            <a:r>
              <a:rPr lang="fr-FR" dirty="0"/>
              <a:t> – qui semble suggérer une dispersion plutôt côtière, (colonisation ralenti mais dépend </a:t>
            </a:r>
            <a:r>
              <a:rPr lang="fr-FR" dirty="0" err="1"/>
              <a:t>echantillonage</a:t>
            </a:r>
            <a:r>
              <a:rPr lang="fr-FR" dirty="0"/>
              <a:t>, kernel de </a:t>
            </a:r>
            <a:r>
              <a:rPr lang="fr-FR" dirty="0" err="1"/>
              <a:t>disp</a:t>
            </a:r>
            <a:r>
              <a:rPr lang="fr-FR" dirty="0"/>
              <a:t> augmente: ajustement de modèle aux données ? )</a:t>
            </a:r>
          </a:p>
          <a:p>
            <a:r>
              <a:rPr lang="fr-FR" dirty="0"/>
              <a:t>IL y à déjà des évidences d’évolution de traits, avec cette étude d’</a:t>
            </a:r>
            <a:r>
              <a:rPr lang="fr-FR" dirty="0" err="1"/>
              <a:t>aulus</a:t>
            </a:r>
            <a:r>
              <a:rPr lang="fr-FR" dirty="0"/>
              <a:t> à </a:t>
            </a:r>
            <a:r>
              <a:rPr lang="fr-FR" dirty="0" err="1"/>
              <a:t>kerguelen</a:t>
            </a:r>
            <a:r>
              <a:rPr lang="fr-FR" dirty="0"/>
              <a:t> qui montre que le taille des jeunes est très densité </a:t>
            </a:r>
            <a:r>
              <a:rPr lang="fr-FR" dirty="0" err="1"/>
              <a:t>dep</a:t>
            </a:r>
            <a:r>
              <a:rPr lang="fr-FR" dirty="0"/>
              <a:t>, suggérant une évolution de taille le long du front. </a:t>
            </a:r>
          </a:p>
        </p:txBody>
      </p:sp>
      <p:sp>
        <p:nvSpPr>
          <p:cNvPr id="4" name="Espace réservé du numéro de diapositive 3"/>
          <p:cNvSpPr>
            <a:spLocks noGrp="1"/>
          </p:cNvSpPr>
          <p:nvPr>
            <p:ph type="sldNum" sz="quarter" idx="5"/>
          </p:nvPr>
        </p:nvSpPr>
        <p:spPr/>
        <p:txBody>
          <a:bodyPr/>
          <a:lstStyle/>
          <a:p>
            <a:fld id="{557B0484-2D64-4EA3-BC52-8992412A87FE}" type="slidenum">
              <a:rPr lang="fr-FR" smtClean="0"/>
              <a:t>10</a:t>
            </a:fld>
            <a:endParaRPr lang="fr-FR"/>
          </a:p>
        </p:txBody>
      </p:sp>
    </p:spTree>
    <p:extLst>
      <p:ext uri="{BB962C8B-B14F-4D97-AF65-F5344CB8AC3E}">
        <p14:creationId xmlns:p14="http://schemas.microsoft.com/office/powerpoint/2010/main" val="43326329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 Id="rId6" Type="http://schemas.openxmlformats.org/officeDocument/2006/relationships/image" Target="../media/image6.png"/><Relationship Id="rId5" Type="http://schemas.openxmlformats.org/officeDocument/2006/relationships/image" Target="../media/image5.jpeg"/><Relationship Id="rId4" Type="http://schemas.openxmlformats.org/officeDocument/2006/relationships/image" Target="../media/image4.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1.xml"/><Relationship Id="rId4" Type="http://schemas.openxmlformats.org/officeDocument/2006/relationships/image" Target="../media/image9.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userDrawn="1">
  <p:cSld name="Diapositive de titre - Version 1">
    <p:bg>
      <p:bgPr>
        <a:solidFill>
          <a:schemeClr val="bg1"/>
        </a:solidFill>
        <a:effectLst/>
      </p:bgPr>
    </p:bg>
    <p:spTree>
      <p:nvGrpSpPr>
        <p:cNvPr id="1" name=""/>
        <p:cNvGrpSpPr/>
        <p:nvPr/>
      </p:nvGrpSpPr>
      <p:grpSpPr>
        <a:xfrm>
          <a:off x="0" y="0"/>
          <a:ext cx="0" cy="0"/>
          <a:chOff x="0" y="0"/>
          <a:chExt cx="0" cy="0"/>
        </a:xfrm>
      </p:grpSpPr>
      <p:pic>
        <p:nvPicPr>
          <p:cNvPr id="5" name="Image 4">
            <a:extLst>
              <a:ext uri="{FF2B5EF4-FFF2-40B4-BE49-F238E27FC236}">
                <a16:creationId xmlns:a16="http://schemas.microsoft.com/office/drawing/2014/main" id="{4405A067-B49C-4F11-A938-80BC29FEEB63}"/>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2394290"/>
            <a:ext cx="4076700" cy="2790825"/>
          </a:xfrm>
          <a:prstGeom prst="rect">
            <a:avLst/>
          </a:prstGeom>
        </p:spPr>
      </p:pic>
      <p:pic>
        <p:nvPicPr>
          <p:cNvPr id="6" name="Image 5">
            <a:extLst>
              <a:ext uri="{FF2B5EF4-FFF2-40B4-BE49-F238E27FC236}">
                <a16:creationId xmlns:a16="http://schemas.microsoft.com/office/drawing/2014/main" id="{EC5A9449-A06C-4EA1-A540-CB2DC3C4934C}"/>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869308" y="2418921"/>
            <a:ext cx="314325" cy="428625"/>
          </a:xfrm>
          <a:prstGeom prst="rect">
            <a:avLst/>
          </a:prstGeom>
        </p:spPr>
      </p:pic>
      <p:sp>
        <p:nvSpPr>
          <p:cNvPr id="7" name="Rectangle 6">
            <a:extLst>
              <a:ext uri="{FF2B5EF4-FFF2-40B4-BE49-F238E27FC236}">
                <a16:creationId xmlns:a16="http://schemas.microsoft.com/office/drawing/2014/main" id="{0A9A26A8-F041-4097-AF69-174D33070FC9}"/>
              </a:ext>
            </a:extLst>
          </p:cNvPr>
          <p:cNvSpPr/>
          <p:nvPr userDrawn="1"/>
        </p:nvSpPr>
        <p:spPr>
          <a:xfrm>
            <a:off x="0" y="5994603"/>
            <a:ext cx="12192000" cy="86452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r-FR" sz="1800">
              <a:ln>
                <a:noFill/>
              </a:ln>
              <a:solidFill>
                <a:schemeClr val="bg1"/>
              </a:solidFill>
            </a:endParaRPr>
          </a:p>
        </p:txBody>
      </p:sp>
      <p:sp>
        <p:nvSpPr>
          <p:cNvPr id="8" name="Title 1">
            <a:extLst>
              <a:ext uri="{FF2B5EF4-FFF2-40B4-BE49-F238E27FC236}">
                <a16:creationId xmlns:a16="http://schemas.microsoft.com/office/drawing/2014/main" id="{EBF5AA71-3F4D-4E9E-BA5E-688B6C5A5C68}"/>
              </a:ext>
            </a:extLst>
          </p:cNvPr>
          <p:cNvSpPr>
            <a:spLocks noGrp="1"/>
          </p:cNvSpPr>
          <p:nvPr>
            <p:ph type="ctrTitle"/>
          </p:nvPr>
        </p:nvSpPr>
        <p:spPr>
          <a:xfrm>
            <a:off x="2401843" y="2323859"/>
            <a:ext cx="9144000" cy="1057708"/>
          </a:xfrm>
          <a:prstGeom prst="rect">
            <a:avLst/>
          </a:prstGeom>
        </p:spPr>
        <p:txBody>
          <a:bodyPr anchor="t" anchorCtr="0">
            <a:normAutofit/>
          </a:bodyPr>
          <a:lstStyle>
            <a:lvl1pPr marL="0" indent="0" algn="l">
              <a:buFontTx/>
              <a:buNone/>
              <a:defRPr sz="3600"/>
            </a:lvl1pPr>
          </a:lstStyle>
          <a:p>
            <a:r>
              <a:rPr lang="fr-FR" dirty="0"/>
              <a:t>Modifiez le style du titre</a:t>
            </a:r>
            <a:endParaRPr lang="en-US" dirty="0"/>
          </a:p>
        </p:txBody>
      </p:sp>
      <p:sp>
        <p:nvSpPr>
          <p:cNvPr id="9" name="Subtitle 2">
            <a:extLst>
              <a:ext uri="{FF2B5EF4-FFF2-40B4-BE49-F238E27FC236}">
                <a16:creationId xmlns:a16="http://schemas.microsoft.com/office/drawing/2014/main" id="{74FC2D0F-6FA4-4470-9D28-7A04906292D7}"/>
              </a:ext>
            </a:extLst>
          </p:cNvPr>
          <p:cNvSpPr>
            <a:spLocks noGrp="1"/>
          </p:cNvSpPr>
          <p:nvPr>
            <p:ph type="subTitle" idx="1"/>
          </p:nvPr>
        </p:nvSpPr>
        <p:spPr>
          <a:xfrm>
            <a:off x="2401843" y="3191097"/>
            <a:ext cx="9144000" cy="654923"/>
          </a:xfrm>
          <a:prstGeom prst="rect">
            <a:avLst/>
          </a:prstGeom>
        </p:spPr>
        <p:txBody>
          <a:bodyPr/>
          <a:lstStyle>
            <a:lvl1pPr marL="0" indent="0" algn="l">
              <a:buNone/>
              <a:defRPr sz="2400">
                <a:solidFill>
                  <a:srgbClr val="275662"/>
                </a:solidFill>
              </a:defRPr>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fr-FR" dirty="0"/>
              <a:t>Modifiez le style des sous-titres du masque</a:t>
            </a:r>
            <a:endParaRPr lang="en-US" dirty="0"/>
          </a:p>
        </p:txBody>
      </p:sp>
      <p:pic>
        <p:nvPicPr>
          <p:cNvPr id="3" name="Image 2" descr="Une image contenant dessin, signe&#10;&#10;Description générée automatiquement">
            <a:extLst>
              <a:ext uri="{FF2B5EF4-FFF2-40B4-BE49-F238E27FC236}">
                <a16:creationId xmlns:a16="http://schemas.microsoft.com/office/drawing/2014/main" id="{D18E85FD-4D63-460A-8FAE-B85C5520CB89}"/>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2401843" y="5628463"/>
            <a:ext cx="2286000" cy="897255"/>
          </a:xfrm>
          <a:prstGeom prst="rect">
            <a:avLst/>
          </a:prstGeom>
        </p:spPr>
      </p:pic>
      <p:pic>
        <p:nvPicPr>
          <p:cNvPr id="10" name="Image 9">
            <a:extLst>
              <a:ext uri="{FF2B5EF4-FFF2-40B4-BE49-F238E27FC236}">
                <a16:creationId xmlns:a16="http://schemas.microsoft.com/office/drawing/2014/main" id="{C31DE350-301E-4BDC-B3F4-103AB65D084B}"/>
              </a:ext>
            </a:extLst>
          </p:cNvPr>
          <p:cNvPicPr>
            <a:picLocks noChangeAspect="1"/>
          </p:cNvPicPr>
          <p:nvPr userDrawn="1"/>
        </p:nvPicPr>
        <p:blipFill>
          <a:blip r:embed="rId5" cstate="hqprint">
            <a:extLst>
              <a:ext uri="{28A0092B-C50C-407E-A947-70E740481C1C}">
                <a14:useLocalDpi xmlns:a14="http://schemas.microsoft.com/office/drawing/2010/main" val="0"/>
              </a:ext>
            </a:extLst>
          </a:blip>
          <a:stretch>
            <a:fillRect/>
          </a:stretch>
        </p:blipFill>
        <p:spPr>
          <a:xfrm>
            <a:off x="5000244" y="5767897"/>
            <a:ext cx="1199388" cy="453412"/>
          </a:xfrm>
          <a:prstGeom prst="rect">
            <a:avLst/>
          </a:prstGeom>
        </p:spPr>
      </p:pic>
      <p:pic>
        <p:nvPicPr>
          <p:cNvPr id="4" name="Image 3">
            <a:extLst>
              <a:ext uri="{FF2B5EF4-FFF2-40B4-BE49-F238E27FC236}">
                <a16:creationId xmlns:a16="http://schemas.microsoft.com/office/drawing/2014/main" id="{C89603B3-0011-48C5-B7D5-A55C1DC7AB80}"/>
              </a:ext>
            </a:extLst>
          </p:cNvPr>
          <p:cNvPicPr>
            <a:picLocks noChangeAspect="1"/>
          </p:cNvPicPr>
          <p:nvPr userDrawn="1"/>
        </p:nvPicPr>
        <p:blipFill>
          <a:blip r:embed="rId6" cstate="hqprint">
            <a:extLst>
              <a:ext uri="{28A0092B-C50C-407E-A947-70E740481C1C}">
                <a14:useLocalDpi xmlns:a14="http://schemas.microsoft.com/office/drawing/2010/main" val="0"/>
              </a:ext>
            </a:extLst>
          </a:blip>
          <a:stretch>
            <a:fillRect/>
          </a:stretch>
        </p:blipFill>
        <p:spPr>
          <a:xfrm>
            <a:off x="6507333" y="5731660"/>
            <a:ext cx="996826" cy="691159"/>
          </a:xfrm>
          <a:prstGeom prst="rect">
            <a:avLst/>
          </a:prstGeom>
        </p:spPr>
      </p:pic>
    </p:spTree>
    <p:extLst>
      <p:ext uri="{BB962C8B-B14F-4D97-AF65-F5344CB8AC3E}">
        <p14:creationId xmlns:p14="http://schemas.microsoft.com/office/powerpoint/2010/main" val="337555151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_Titre et texte vertical">
    <p:spTree>
      <p:nvGrpSpPr>
        <p:cNvPr id="1" name=""/>
        <p:cNvGrpSpPr/>
        <p:nvPr/>
      </p:nvGrpSpPr>
      <p:grpSpPr>
        <a:xfrm>
          <a:off x="0" y="0"/>
          <a:ext cx="0" cy="0"/>
          <a:chOff x="0" y="0"/>
          <a:chExt cx="0" cy="0"/>
        </a:xfrm>
      </p:grpSpPr>
      <p:sp>
        <p:nvSpPr>
          <p:cNvPr id="3" name="Vertical Text Placeholder 2"/>
          <p:cNvSpPr>
            <a:spLocks noGrp="1"/>
          </p:cNvSpPr>
          <p:nvPr>
            <p:ph type="body" orient="vert" idx="1"/>
          </p:nvPr>
        </p:nvSpPr>
        <p:spPr>
          <a:xfrm>
            <a:off x="1257660" y="1424048"/>
            <a:ext cx="9713421" cy="4413334"/>
          </a:xfrm>
          <a:prstGeom prst="rect">
            <a:avLst/>
          </a:prstGeom>
        </p:spPr>
        <p:txBody>
          <a:bodyPr vert="eaVert"/>
          <a:lstStyle>
            <a:lvl1pPr>
              <a:defRPr sz="2400"/>
            </a:lvl1pPr>
            <a:lvl2pPr>
              <a:defRPr sz="2200"/>
            </a:lvl2p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endParaRPr lang="en-US" dirty="0"/>
          </a:p>
        </p:txBody>
      </p:sp>
      <p:sp>
        <p:nvSpPr>
          <p:cNvPr id="9" name="Title 1">
            <a:extLst>
              <a:ext uri="{FF2B5EF4-FFF2-40B4-BE49-F238E27FC236}">
                <a16:creationId xmlns:a16="http://schemas.microsoft.com/office/drawing/2014/main" id="{240E54DF-C1EA-4882-A6F1-99592839EE54}"/>
              </a:ext>
            </a:extLst>
          </p:cNvPr>
          <p:cNvSpPr>
            <a:spLocks noGrp="1"/>
          </p:cNvSpPr>
          <p:nvPr>
            <p:ph type="title"/>
          </p:nvPr>
        </p:nvSpPr>
        <p:spPr>
          <a:xfrm>
            <a:off x="743192" y="149638"/>
            <a:ext cx="10216343" cy="888251"/>
          </a:xfrm>
          <a:prstGeom prst="rect">
            <a:avLst/>
          </a:prstGeom>
        </p:spPr>
        <p:txBody>
          <a:bodyPr anchor="ctr" anchorCtr="0">
            <a:normAutofit/>
          </a:bodyPr>
          <a:lstStyle>
            <a:lvl1pPr>
              <a:defRPr sz="3000"/>
            </a:lvl1pPr>
          </a:lstStyle>
          <a:p>
            <a:r>
              <a:rPr lang="fr-FR" dirty="0"/>
              <a:t>Modifiez le style du titre</a:t>
            </a:r>
            <a:endParaRPr lang="en-US" dirty="0"/>
          </a:p>
        </p:txBody>
      </p:sp>
      <p:sp>
        <p:nvSpPr>
          <p:cNvPr id="10" name="Subtitle 2">
            <a:extLst>
              <a:ext uri="{FF2B5EF4-FFF2-40B4-BE49-F238E27FC236}">
                <a16:creationId xmlns:a16="http://schemas.microsoft.com/office/drawing/2014/main" id="{81A144AD-A97F-4337-A396-D74ADA0CB30F}"/>
              </a:ext>
            </a:extLst>
          </p:cNvPr>
          <p:cNvSpPr>
            <a:spLocks noGrp="1"/>
          </p:cNvSpPr>
          <p:nvPr>
            <p:ph type="subTitle" idx="10"/>
          </p:nvPr>
        </p:nvSpPr>
        <p:spPr>
          <a:xfrm>
            <a:off x="1122336" y="858842"/>
            <a:ext cx="9837199" cy="679019"/>
          </a:xfrm>
          <a:prstGeom prst="rect">
            <a:avLst/>
          </a:prstGeom>
        </p:spPr>
        <p:txBody>
          <a:bodyPr>
            <a:normAutofit/>
          </a:bodyPr>
          <a:lstStyle>
            <a:lvl1pPr marL="0" indent="0" algn="l">
              <a:buNone/>
              <a:defRPr sz="2000">
                <a:solidFill>
                  <a:srgbClr val="275662"/>
                </a:solidFill>
              </a:defRPr>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fr-FR" dirty="0"/>
              <a:t>Modifiez le style des sous-titres du masque</a:t>
            </a:r>
            <a:endParaRPr lang="en-US" dirty="0"/>
          </a:p>
        </p:txBody>
      </p:sp>
    </p:spTree>
    <p:extLst>
      <p:ext uri="{BB962C8B-B14F-4D97-AF65-F5344CB8AC3E}">
        <p14:creationId xmlns:p14="http://schemas.microsoft.com/office/powerpoint/2010/main" val="6435472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_Titre vertical et text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598429" y="365132"/>
            <a:ext cx="1755371" cy="5811839"/>
          </a:xfrm>
          <a:prstGeom prst="rect">
            <a:avLst/>
          </a:prstGeom>
        </p:spPr>
        <p:txBody>
          <a:bodyPr vert="eaVert"/>
          <a:lstStyle/>
          <a:p>
            <a:r>
              <a:rPr lang="fr-FR" dirty="0"/>
              <a:t>Modifiez le style du titre</a:t>
            </a:r>
            <a:endParaRPr lang="en-US" dirty="0"/>
          </a:p>
        </p:txBody>
      </p:sp>
      <p:sp>
        <p:nvSpPr>
          <p:cNvPr id="3" name="Vertical Text Placeholder 2"/>
          <p:cNvSpPr>
            <a:spLocks noGrp="1"/>
          </p:cNvSpPr>
          <p:nvPr>
            <p:ph type="body" orient="vert" idx="1"/>
          </p:nvPr>
        </p:nvSpPr>
        <p:spPr>
          <a:xfrm>
            <a:off x="838210" y="365132"/>
            <a:ext cx="8241047" cy="5811839"/>
          </a:xfrm>
          <a:prstGeom prst="rect">
            <a:avLst/>
          </a:prstGeo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7" name="Subtitle 2">
            <a:extLst>
              <a:ext uri="{FF2B5EF4-FFF2-40B4-BE49-F238E27FC236}">
                <a16:creationId xmlns:a16="http://schemas.microsoft.com/office/drawing/2014/main" id="{F0C85A8C-AE66-4CB1-AC77-8A0677F197D5}"/>
              </a:ext>
            </a:extLst>
          </p:cNvPr>
          <p:cNvSpPr>
            <a:spLocks noGrp="1"/>
          </p:cNvSpPr>
          <p:nvPr>
            <p:ph type="subTitle" idx="10"/>
          </p:nvPr>
        </p:nvSpPr>
        <p:spPr>
          <a:xfrm rot="5400000">
            <a:off x="6626017" y="2818371"/>
            <a:ext cx="5811839" cy="905357"/>
          </a:xfrm>
          <a:prstGeom prst="rect">
            <a:avLst/>
          </a:prstGeom>
        </p:spPr>
        <p:txBody>
          <a:bodyPr>
            <a:normAutofit/>
          </a:bodyPr>
          <a:lstStyle>
            <a:lvl1pPr marL="0" indent="0" algn="l">
              <a:buNone/>
              <a:defRPr sz="2000">
                <a:solidFill>
                  <a:srgbClr val="275662"/>
                </a:solidFill>
              </a:defRPr>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fr-FR" dirty="0"/>
              <a:t>Modifiez le style des sous-titres du masque</a:t>
            </a:r>
            <a:endParaRPr lang="en-US" dirty="0"/>
          </a:p>
        </p:txBody>
      </p:sp>
    </p:spTree>
    <p:extLst>
      <p:ext uri="{BB962C8B-B14F-4D97-AF65-F5344CB8AC3E}">
        <p14:creationId xmlns:p14="http://schemas.microsoft.com/office/powerpoint/2010/main" val="221531826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Diapositive de titre - Version 2">
    <p:bg>
      <p:bgPr>
        <a:solidFill>
          <a:srgbClr val="00A3A6"/>
        </a:solidFill>
        <a:effectLst/>
      </p:bgPr>
    </p:bg>
    <p:spTree>
      <p:nvGrpSpPr>
        <p:cNvPr id="1" name=""/>
        <p:cNvGrpSpPr/>
        <p:nvPr/>
      </p:nvGrpSpPr>
      <p:grpSpPr>
        <a:xfrm>
          <a:off x="0" y="0"/>
          <a:ext cx="0" cy="0"/>
          <a:chOff x="0" y="0"/>
          <a:chExt cx="0" cy="0"/>
        </a:xfrm>
      </p:grpSpPr>
      <p:pic>
        <p:nvPicPr>
          <p:cNvPr id="4" name="Image 3">
            <a:extLst>
              <a:ext uri="{FF2B5EF4-FFF2-40B4-BE49-F238E27FC236}">
                <a16:creationId xmlns:a16="http://schemas.microsoft.com/office/drawing/2014/main" id="{48F33C8C-4663-47F8-AAC2-AA7669DF27C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401852" y="1272218"/>
            <a:ext cx="1546667" cy="417778"/>
          </a:xfrm>
          <a:prstGeom prst="rect">
            <a:avLst/>
          </a:prstGeom>
        </p:spPr>
      </p:pic>
      <p:pic>
        <p:nvPicPr>
          <p:cNvPr id="5" name="Image 4">
            <a:extLst>
              <a:ext uri="{FF2B5EF4-FFF2-40B4-BE49-F238E27FC236}">
                <a16:creationId xmlns:a16="http://schemas.microsoft.com/office/drawing/2014/main" id="{4405A067-B49C-4F11-A938-80BC29FEEB63}"/>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 y="2837638"/>
            <a:ext cx="4076190" cy="2790476"/>
          </a:xfrm>
          <a:prstGeom prst="rect">
            <a:avLst/>
          </a:prstGeom>
        </p:spPr>
      </p:pic>
      <p:pic>
        <p:nvPicPr>
          <p:cNvPr id="6" name="Image 5">
            <a:extLst>
              <a:ext uri="{FF2B5EF4-FFF2-40B4-BE49-F238E27FC236}">
                <a16:creationId xmlns:a16="http://schemas.microsoft.com/office/drawing/2014/main" id="{EC5A9449-A06C-4EA1-A540-CB2DC3C4934C}"/>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869315" y="2825325"/>
            <a:ext cx="314286" cy="428572"/>
          </a:xfrm>
          <a:prstGeom prst="rect">
            <a:avLst/>
          </a:prstGeom>
        </p:spPr>
      </p:pic>
      <p:sp>
        <p:nvSpPr>
          <p:cNvPr id="7" name="Rectangle 6">
            <a:extLst>
              <a:ext uri="{FF2B5EF4-FFF2-40B4-BE49-F238E27FC236}">
                <a16:creationId xmlns:a16="http://schemas.microsoft.com/office/drawing/2014/main" id="{0A9A26A8-F041-4097-AF69-174D33070FC9}"/>
              </a:ext>
            </a:extLst>
          </p:cNvPr>
          <p:cNvSpPr/>
          <p:nvPr userDrawn="1"/>
        </p:nvSpPr>
        <p:spPr>
          <a:xfrm>
            <a:off x="0" y="5994603"/>
            <a:ext cx="12192000" cy="864524"/>
          </a:xfrm>
          <a:prstGeom prst="rect">
            <a:avLst/>
          </a:prstGeom>
          <a:solidFill>
            <a:srgbClr val="00A3A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r-FR" sz="1800">
              <a:ln>
                <a:noFill/>
              </a:ln>
              <a:solidFill>
                <a:schemeClr val="bg1"/>
              </a:solidFill>
            </a:endParaRPr>
          </a:p>
        </p:txBody>
      </p:sp>
      <p:sp>
        <p:nvSpPr>
          <p:cNvPr id="8" name="Title 1">
            <a:extLst>
              <a:ext uri="{FF2B5EF4-FFF2-40B4-BE49-F238E27FC236}">
                <a16:creationId xmlns:a16="http://schemas.microsoft.com/office/drawing/2014/main" id="{EBF5AA71-3F4D-4E9E-BA5E-688B6C5A5C68}"/>
              </a:ext>
            </a:extLst>
          </p:cNvPr>
          <p:cNvSpPr>
            <a:spLocks noGrp="1"/>
          </p:cNvSpPr>
          <p:nvPr>
            <p:ph type="ctrTitle"/>
          </p:nvPr>
        </p:nvSpPr>
        <p:spPr>
          <a:xfrm>
            <a:off x="2401843" y="2767207"/>
            <a:ext cx="9144000" cy="1057708"/>
          </a:xfrm>
          <a:prstGeom prst="rect">
            <a:avLst/>
          </a:prstGeom>
        </p:spPr>
        <p:txBody>
          <a:bodyPr anchor="t" anchorCtr="0">
            <a:normAutofit/>
          </a:bodyPr>
          <a:lstStyle>
            <a:lvl1pPr marL="0" indent="0" algn="l">
              <a:buFontTx/>
              <a:buNone/>
              <a:defRPr sz="3600">
                <a:solidFill>
                  <a:schemeClr val="bg1"/>
                </a:solidFill>
              </a:defRPr>
            </a:lvl1pPr>
          </a:lstStyle>
          <a:p>
            <a:r>
              <a:rPr lang="fr-FR" dirty="0"/>
              <a:t>Modifiez le style du titre</a:t>
            </a:r>
            <a:endParaRPr lang="en-US" dirty="0"/>
          </a:p>
        </p:txBody>
      </p:sp>
      <p:sp>
        <p:nvSpPr>
          <p:cNvPr id="9" name="Subtitle 2">
            <a:extLst>
              <a:ext uri="{FF2B5EF4-FFF2-40B4-BE49-F238E27FC236}">
                <a16:creationId xmlns:a16="http://schemas.microsoft.com/office/drawing/2014/main" id="{74FC2D0F-6FA4-4470-9D28-7A04906292D7}"/>
              </a:ext>
            </a:extLst>
          </p:cNvPr>
          <p:cNvSpPr>
            <a:spLocks noGrp="1"/>
          </p:cNvSpPr>
          <p:nvPr>
            <p:ph type="subTitle" idx="1"/>
          </p:nvPr>
        </p:nvSpPr>
        <p:spPr>
          <a:xfrm>
            <a:off x="2401843" y="3634445"/>
            <a:ext cx="9144000" cy="654923"/>
          </a:xfrm>
          <a:prstGeom prst="rect">
            <a:avLst/>
          </a:prstGeom>
        </p:spPr>
        <p:txBody>
          <a:bodyPr/>
          <a:lstStyle>
            <a:lvl1pPr marL="0" indent="0" algn="l">
              <a:buNone/>
              <a:defRPr sz="2400">
                <a:solidFill>
                  <a:srgbClr val="275662"/>
                </a:solidFill>
              </a:defRPr>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fr-FR" dirty="0"/>
              <a:t>Modifiez le style des sous-titres du masque</a:t>
            </a:r>
            <a:endParaRPr lang="en-US" dirty="0"/>
          </a:p>
        </p:txBody>
      </p:sp>
    </p:spTree>
    <p:extLst>
      <p:ext uri="{BB962C8B-B14F-4D97-AF65-F5344CB8AC3E}">
        <p14:creationId xmlns:p14="http://schemas.microsoft.com/office/powerpoint/2010/main" val="326064432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Page classique">
    <p:spTree>
      <p:nvGrpSpPr>
        <p:cNvPr id="1" name=""/>
        <p:cNvGrpSpPr/>
        <p:nvPr/>
      </p:nvGrpSpPr>
      <p:grpSpPr>
        <a:xfrm>
          <a:off x="0" y="0"/>
          <a:ext cx="0" cy="0"/>
          <a:chOff x="0" y="0"/>
          <a:chExt cx="0" cy="0"/>
        </a:xfrm>
      </p:grpSpPr>
      <p:sp>
        <p:nvSpPr>
          <p:cNvPr id="2" name="Title 1"/>
          <p:cNvSpPr>
            <a:spLocks noGrp="1"/>
          </p:cNvSpPr>
          <p:nvPr>
            <p:ph type="title"/>
          </p:nvPr>
        </p:nvSpPr>
        <p:spPr>
          <a:xfrm>
            <a:off x="743192" y="149638"/>
            <a:ext cx="10216343" cy="888251"/>
          </a:xfrm>
          <a:prstGeom prst="rect">
            <a:avLst/>
          </a:prstGeom>
        </p:spPr>
        <p:txBody>
          <a:bodyPr anchor="ctr" anchorCtr="0">
            <a:normAutofit/>
          </a:bodyPr>
          <a:lstStyle>
            <a:lvl1pPr>
              <a:defRPr sz="3000"/>
            </a:lvl1pPr>
          </a:lstStyle>
          <a:p>
            <a:r>
              <a:rPr lang="fr-FR" dirty="0"/>
              <a:t>Modifiez le style du titre</a:t>
            </a:r>
            <a:endParaRPr lang="en-US" dirty="0"/>
          </a:p>
        </p:txBody>
      </p:sp>
      <p:sp>
        <p:nvSpPr>
          <p:cNvPr id="3" name="Text Placeholder 2"/>
          <p:cNvSpPr>
            <a:spLocks noGrp="1"/>
          </p:cNvSpPr>
          <p:nvPr>
            <p:ph type="body" idx="1"/>
          </p:nvPr>
        </p:nvSpPr>
        <p:spPr>
          <a:xfrm>
            <a:off x="1122345" y="1537856"/>
            <a:ext cx="9680172" cy="4006733"/>
          </a:xfrm>
          <a:prstGeom prst="rect">
            <a:avLst/>
          </a:prstGeom>
        </p:spPr>
        <p:txBody>
          <a:bodyPr>
            <a:normAutofit/>
          </a:bodyPr>
          <a:lstStyle>
            <a:lvl1pPr marL="0" indent="0">
              <a:buNone/>
              <a:defRPr sz="1600">
                <a:solidFill>
                  <a:schemeClr val="tx1"/>
                </a:solidFill>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fr-FR" dirty="0"/>
              <a:t>Cliquez pour modifier les styles du texte du masque</a:t>
            </a:r>
          </a:p>
        </p:txBody>
      </p:sp>
      <p:sp>
        <p:nvSpPr>
          <p:cNvPr id="7" name="Subtitle 2">
            <a:extLst>
              <a:ext uri="{FF2B5EF4-FFF2-40B4-BE49-F238E27FC236}">
                <a16:creationId xmlns:a16="http://schemas.microsoft.com/office/drawing/2014/main" id="{C77E12C6-00F3-439F-A2FE-1D2F0A604A8D}"/>
              </a:ext>
            </a:extLst>
          </p:cNvPr>
          <p:cNvSpPr>
            <a:spLocks noGrp="1"/>
          </p:cNvSpPr>
          <p:nvPr>
            <p:ph type="subTitle" idx="10"/>
          </p:nvPr>
        </p:nvSpPr>
        <p:spPr>
          <a:xfrm>
            <a:off x="1122336" y="858842"/>
            <a:ext cx="9680171" cy="679019"/>
          </a:xfrm>
          <a:prstGeom prst="rect">
            <a:avLst/>
          </a:prstGeom>
        </p:spPr>
        <p:txBody>
          <a:bodyPr>
            <a:normAutofit/>
          </a:bodyPr>
          <a:lstStyle>
            <a:lvl1pPr marL="0" indent="0" algn="l">
              <a:buNone/>
              <a:defRPr sz="2000">
                <a:solidFill>
                  <a:srgbClr val="275662"/>
                </a:solidFill>
              </a:defRPr>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fr-FR" dirty="0"/>
              <a:t>Modifiez le style des sous-titres du masque</a:t>
            </a:r>
            <a:endParaRPr lang="en-US" dirty="0"/>
          </a:p>
        </p:txBody>
      </p:sp>
    </p:spTree>
    <p:extLst>
      <p:ext uri="{BB962C8B-B14F-4D97-AF65-F5344CB8AC3E}">
        <p14:creationId xmlns:p14="http://schemas.microsoft.com/office/powerpoint/2010/main" val="357133867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Titre et contenu">
    <p:spTree>
      <p:nvGrpSpPr>
        <p:cNvPr id="1" name=""/>
        <p:cNvGrpSpPr/>
        <p:nvPr/>
      </p:nvGrpSpPr>
      <p:grpSpPr>
        <a:xfrm>
          <a:off x="0" y="0"/>
          <a:ext cx="0" cy="0"/>
          <a:chOff x="0" y="0"/>
          <a:chExt cx="0" cy="0"/>
        </a:xfrm>
      </p:grpSpPr>
      <p:sp>
        <p:nvSpPr>
          <p:cNvPr id="3" name="Content Placeholder 2"/>
          <p:cNvSpPr>
            <a:spLocks noGrp="1"/>
          </p:cNvSpPr>
          <p:nvPr>
            <p:ph idx="1"/>
          </p:nvPr>
        </p:nvSpPr>
        <p:spPr>
          <a:xfrm>
            <a:off x="1122336" y="1747095"/>
            <a:ext cx="9724504" cy="4009911"/>
          </a:xfrm>
          <a:prstGeom prst="rect">
            <a:avLst/>
          </a:prstGeom>
        </p:spPr>
        <p:txBody>
          <a:bodyPr/>
          <a:lstStyle>
            <a:lvl1pPr>
              <a:defRPr sz="2400" b="0"/>
            </a:lvl1pPr>
            <a:lvl2pPr>
              <a:defRPr sz="2200"/>
            </a:lvl2p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endParaRPr lang="en-US" dirty="0"/>
          </a:p>
        </p:txBody>
      </p:sp>
      <p:sp>
        <p:nvSpPr>
          <p:cNvPr id="9" name="Title 1">
            <a:extLst>
              <a:ext uri="{FF2B5EF4-FFF2-40B4-BE49-F238E27FC236}">
                <a16:creationId xmlns:a16="http://schemas.microsoft.com/office/drawing/2014/main" id="{640F9627-3E1A-4004-ABFB-AFCBC126ED3C}"/>
              </a:ext>
            </a:extLst>
          </p:cNvPr>
          <p:cNvSpPr>
            <a:spLocks noGrp="1"/>
          </p:cNvSpPr>
          <p:nvPr>
            <p:ph type="title"/>
          </p:nvPr>
        </p:nvSpPr>
        <p:spPr>
          <a:xfrm>
            <a:off x="743192" y="149638"/>
            <a:ext cx="10216343" cy="888251"/>
          </a:xfrm>
          <a:prstGeom prst="rect">
            <a:avLst/>
          </a:prstGeom>
        </p:spPr>
        <p:txBody>
          <a:bodyPr anchor="ctr" anchorCtr="0">
            <a:normAutofit/>
          </a:bodyPr>
          <a:lstStyle>
            <a:lvl1pPr>
              <a:defRPr sz="3000"/>
            </a:lvl1pPr>
          </a:lstStyle>
          <a:p>
            <a:r>
              <a:rPr lang="fr-FR" dirty="0"/>
              <a:t>Modifiez le style du titre</a:t>
            </a:r>
            <a:endParaRPr lang="en-US" dirty="0"/>
          </a:p>
        </p:txBody>
      </p:sp>
      <p:sp>
        <p:nvSpPr>
          <p:cNvPr id="10" name="Subtitle 2">
            <a:extLst>
              <a:ext uri="{FF2B5EF4-FFF2-40B4-BE49-F238E27FC236}">
                <a16:creationId xmlns:a16="http://schemas.microsoft.com/office/drawing/2014/main" id="{EA145E71-E6DC-460B-BD9E-537A5B24AA29}"/>
              </a:ext>
            </a:extLst>
          </p:cNvPr>
          <p:cNvSpPr>
            <a:spLocks noGrp="1"/>
          </p:cNvSpPr>
          <p:nvPr>
            <p:ph type="subTitle" idx="10"/>
          </p:nvPr>
        </p:nvSpPr>
        <p:spPr>
          <a:xfrm>
            <a:off x="1122336" y="858842"/>
            <a:ext cx="9837199" cy="679019"/>
          </a:xfrm>
          <a:prstGeom prst="rect">
            <a:avLst/>
          </a:prstGeom>
        </p:spPr>
        <p:txBody>
          <a:bodyPr>
            <a:normAutofit/>
          </a:bodyPr>
          <a:lstStyle>
            <a:lvl1pPr marL="0" indent="0" algn="l">
              <a:buNone/>
              <a:defRPr sz="2000">
                <a:solidFill>
                  <a:srgbClr val="275662"/>
                </a:solidFill>
              </a:defRPr>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fr-FR" dirty="0"/>
              <a:t>Modifiez le style des sous-titres du masque</a:t>
            </a:r>
            <a:endParaRPr lang="en-US" dirty="0"/>
          </a:p>
        </p:txBody>
      </p:sp>
    </p:spTree>
    <p:extLst>
      <p:ext uri="{BB962C8B-B14F-4D97-AF65-F5344CB8AC3E}">
        <p14:creationId xmlns:p14="http://schemas.microsoft.com/office/powerpoint/2010/main" val="122800095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Deux contenus">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1122336" y="1537860"/>
            <a:ext cx="4401589" cy="4351339"/>
          </a:xfrm>
          <a:prstGeom prst="rect">
            <a:avLst/>
          </a:prstGeom>
        </p:spPr>
        <p:txBody>
          <a:bodyPr/>
          <a:lstStyle>
            <a:lvl1pPr>
              <a:defRPr sz="2400"/>
            </a:lvl1pPr>
            <a:lvl2pPr>
              <a:defRPr sz="2200"/>
            </a:lvl2p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endParaRPr lang="en-US" dirty="0"/>
          </a:p>
        </p:txBody>
      </p:sp>
      <p:sp>
        <p:nvSpPr>
          <p:cNvPr id="4" name="Content Placeholder 3"/>
          <p:cNvSpPr>
            <a:spLocks noGrp="1"/>
          </p:cNvSpPr>
          <p:nvPr>
            <p:ph sz="half" idx="2"/>
          </p:nvPr>
        </p:nvSpPr>
        <p:spPr>
          <a:xfrm>
            <a:off x="6145996" y="1537860"/>
            <a:ext cx="4401589" cy="4351339"/>
          </a:xfrm>
          <a:prstGeom prst="rect">
            <a:avLst/>
          </a:prstGeom>
        </p:spPr>
        <p:txBody>
          <a:bodyPr/>
          <a:lstStyle>
            <a:lvl1pPr>
              <a:defRPr sz="2400"/>
            </a:lvl1pPr>
            <a:lvl2pPr>
              <a:defRPr sz="2200"/>
            </a:lvl2p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endParaRPr lang="en-US" dirty="0"/>
          </a:p>
        </p:txBody>
      </p:sp>
      <p:sp>
        <p:nvSpPr>
          <p:cNvPr id="10" name="Title 1">
            <a:extLst>
              <a:ext uri="{FF2B5EF4-FFF2-40B4-BE49-F238E27FC236}">
                <a16:creationId xmlns:a16="http://schemas.microsoft.com/office/drawing/2014/main" id="{DF91C4CC-48F8-459E-8260-CB6FFD7E866E}"/>
              </a:ext>
            </a:extLst>
          </p:cNvPr>
          <p:cNvSpPr>
            <a:spLocks noGrp="1"/>
          </p:cNvSpPr>
          <p:nvPr>
            <p:ph type="title"/>
          </p:nvPr>
        </p:nvSpPr>
        <p:spPr>
          <a:xfrm>
            <a:off x="743192" y="149638"/>
            <a:ext cx="10216343" cy="888251"/>
          </a:xfrm>
          <a:prstGeom prst="rect">
            <a:avLst/>
          </a:prstGeom>
        </p:spPr>
        <p:txBody>
          <a:bodyPr anchor="ctr" anchorCtr="0">
            <a:normAutofit/>
          </a:bodyPr>
          <a:lstStyle>
            <a:lvl1pPr>
              <a:defRPr sz="3000"/>
            </a:lvl1pPr>
          </a:lstStyle>
          <a:p>
            <a:r>
              <a:rPr lang="fr-FR" dirty="0"/>
              <a:t>Modifiez le style du titre</a:t>
            </a:r>
            <a:endParaRPr lang="en-US" dirty="0"/>
          </a:p>
        </p:txBody>
      </p:sp>
      <p:sp>
        <p:nvSpPr>
          <p:cNvPr id="11" name="Subtitle 2">
            <a:extLst>
              <a:ext uri="{FF2B5EF4-FFF2-40B4-BE49-F238E27FC236}">
                <a16:creationId xmlns:a16="http://schemas.microsoft.com/office/drawing/2014/main" id="{AFD9EB01-BC37-475E-8D86-8ADA8009556E}"/>
              </a:ext>
            </a:extLst>
          </p:cNvPr>
          <p:cNvSpPr>
            <a:spLocks noGrp="1"/>
          </p:cNvSpPr>
          <p:nvPr>
            <p:ph type="subTitle" idx="10"/>
          </p:nvPr>
        </p:nvSpPr>
        <p:spPr>
          <a:xfrm>
            <a:off x="1122336" y="858842"/>
            <a:ext cx="9837199" cy="679019"/>
          </a:xfrm>
          <a:prstGeom prst="rect">
            <a:avLst/>
          </a:prstGeom>
        </p:spPr>
        <p:txBody>
          <a:bodyPr>
            <a:normAutofit/>
          </a:bodyPr>
          <a:lstStyle>
            <a:lvl1pPr marL="0" indent="0" algn="l">
              <a:buNone/>
              <a:defRPr sz="2000">
                <a:solidFill>
                  <a:srgbClr val="275662"/>
                </a:solidFill>
              </a:defRPr>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fr-FR" dirty="0"/>
              <a:t>Modifiez le style des sous-titres du masque</a:t>
            </a:r>
            <a:endParaRPr lang="en-US" dirty="0"/>
          </a:p>
        </p:txBody>
      </p:sp>
    </p:spTree>
    <p:extLst>
      <p:ext uri="{BB962C8B-B14F-4D97-AF65-F5344CB8AC3E}">
        <p14:creationId xmlns:p14="http://schemas.microsoft.com/office/powerpoint/2010/main" val="17954374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Compara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122336" y="1537860"/>
            <a:ext cx="4330297" cy="817595"/>
          </a:xfrm>
          <a:prstGeom prst="rect">
            <a:avLst/>
          </a:prstGeom>
        </p:spPr>
        <p:txBody>
          <a:bodyPr anchor="b">
            <a:normAutofit/>
          </a:bodyPr>
          <a:lstStyle>
            <a:lvl1pPr marL="0" indent="0">
              <a:buNone/>
              <a:defRPr sz="22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fr-FR" dirty="0"/>
              <a:t>Cliquez pour modifier les styles du texte du masque</a:t>
            </a:r>
          </a:p>
        </p:txBody>
      </p:sp>
      <p:sp>
        <p:nvSpPr>
          <p:cNvPr id="4" name="Content Placeholder 3"/>
          <p:cNvSpPr>
            <a:spLocks noGrp="1"/>
          </p:cNvSpPr>
          <p:nvPr>
            <p:ph sz="half" idx="2"/>
          </p:nvPr>
        </p:nvSpPr>
        <p:spPr>
          <a:xfrm>
            <a:off x="1122336" y="2355454"/>
            <a:ext cx="4330297" cy="3369393"/>
          </a:xfrm>
          <a:prstGeom prst="rect">
            <a:avLst/>
          </a:prstGeom>
        </p:spPr>
        <p:txBody>
          <a:bodyPr/>
          <a:lstStyle>
            <a:lvl1pPr>
              <a:defRPr sz="2400"/>
            </a:lvl1pPr>
            <a:lvl2pPr>
              <a:defRPr sz="2000"/>
            </a:lvl2p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endParaRPr lang="en-US" dirty="0"/>
          </a:p>
        </p:txBody>
      </p:sp>
      <p:sp>
        <p:nvSpPr>
          <p:cNvPr id="5" name="Text Placeholder 4"/>
          <p:cNvSpPr>
            <a:spLocks noGrp="1"/>
          </p:cNvSpPr>
          <p:nvPr>
            <p:ph type="body" sz="quarter" idx="3"/>
          </p:nvPr>
        </p:nvSpPr>
        <p:spPr>
          <a:xfrm>
            <a:off x="6104140" y="1537860"/>
            <a:ext cx="4351624" cy="817595"/>
          </a:xfrm>
          <a:prstGeom prst="rect">
            <a:avLst/>
          </a:prstGeom>
        </p:spPr>
        <p:txBody>
          <a:bodyPr anchor="b">
            <a:normAutofit/>
          </a:bodyPr>
          <a:lstStyle>
            <a:lvl1pPr marL="0" indent="0">
              <a:buNone/>
              <a:defRPr sz="22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fr-FR" dirty="0"/>
              <a:t>Cliquez pour modifier les styles du texte du masque</a:t>
            </a:r>
          </a:p>
        </p:txBody>
      </p:sp>
      <p:sp>
        <p:nvSpPr>
          <p:cNvPr id="6" name="Content Placeholder 5"/>
          <p:cNvSpPr>
            <a:spLocks noGrp="1"/>
          </p:cNvSpPr>
          <p:nvPr>
            <p:ph sz="quarter" idx="4"/>
          </p:nvPr>
        </p:nvSpPr>
        <p:spPr>
          <a:xfrm>
            <a:off x="6104140" y="2355454"/>
            <a:ext cx="4351624" cy="3369393"/>
          </a:xfrm>
          <a:prstGeom prst="rect">
            <a:avLst/>
          </a:prstGeom>
        </p:spPr>
        <p:txBody>
          <a:bodyPr/>
          <a:lstStyle>
            <a:lvl1pPr>
              <a:defRPr sz="2400"/>
            </a:lvl1pPr>
            <a:lvl2pPr>
              <a:defRPr sz="2000"/>
            </a:lvl2p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endParaRPr lang="en-US" dirty="0"/>
          </a:p>
        </p:txBody>
      </p:sp>
      <p:sp>
        <p:nvSpPr>
          <p:cNvPr id="12" name="Title 1">
            <a:extLst>
              <a:ext uri="{FF2B5EF4-FFF2-40B4-BE49-F238E27FC236}">
                <a16:creationId xmlns:a16="http://schemas.microsoft.com/office/drawing/2014/main" id="{1F8A4CBC-A3CA-47B3-81F3-C727E04275D4}"/>
              </a:ext>
            </a:extLst>
          </p:cNvPr>
          <p:cNvSpPr>
            <a:spLocks noGrp="1"/>
          </p:cNvSpPr>
          <p:nvPr>
            <p:ph type="title"/>
          </p:nvPr>
        </p:nvSpPr>
        <p:spPr>
          <a:xfrm>
            <a:off x="743192" y="149638"/>
            <a:ext cx="10216343" cy="888251"/>
          </a:xfrm>
          <a:prstGeom prst="rect">
            <a:avLst/>
          </a:prstGeom>
        </p:spPr>
        <p:txBody>
          <a:bodyPr anchor="ctr" anchorCtr="0">
            <a:normAutofit/>
          </a:bodyPr>
          <a:lstStyle>
            <a:lvl1pPr>
              <a:defRPr sz="3000"/>
            </a:lvl1pPr>
          </a:lstStyle>
          <a:p>
            <a:r>
              <a:rPr lang="fr-FR" dirty="0"/>
              <a:t>Modifiez le style du titre</a:t>
            </a:r>
            <a:endParaRPr lang="en-US" dirty="0"/>
          </a:p>
        </p:txBody>
      </p:sp>
      <p:sp>
        <p:nvSpPr>
          <p:cNvPr id="13" name="Subtitle 2">
            <a:extLst>
              <a:ext uri="{FF2B5EF4-FFF2-40B4-BE49-F238E27FC236}">
                <a16:creationId xmlns:a16="http://schemas.microsoft.com/office/drawing/2014/main" id="{B1D175C3-B714-432E-8A1F-D0A82822D0DC}"/>
              </a:ext>
            </a:extLst>
          </p:cNvPr>
          <p:cNvSpPr>
            <a:spLocks noGrp="1"/>
          </p:cNvSpPr>
          <p:nvPr>
            <p:ph type="subTitle" idx="10"/>
          </p:nvPr>
        </p:nvSpPr>
        <p:spPr>
          <a:xfrm>
            <a:off x="1122336" y="858842"/>
            <a:ext cx="9837199" cy="679019"/>
          </a:xfrm>
          <a:prstGeom prst="rect">
            <a:avLst/>
          </a:prstGeom>
        </p:spPr>
        <p:txBody>
          <a:bodyPr>
            <a:normAutofit/>
          </a:bodyPr>
          <a:lstStyle>
            <a:lvl1pPr marL="0" indent="0" algn="l">
              <a:buNone/>
              <a:defRPr sz="2000">
                <a:solidFill>
                  <a:srgbClr val="275662"/>
                </a:solidFill>
              </a:defRPr>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fr-FR" dirty="0"/>
              <a:t>Modifiez le style des sous-titres du masque</a:t>
            </a:r>
            <a:endParaRPr lang="en-US" dirty="0"/>
          </a:p>
        </p:txBody>
      </p:sp>
    </p:spTree>
    <p:extLst>
      <p:ext uri="{BB962C8B-B14F-4D97-AF65-F5344CB8AC3E}">
        <p14:creationId xmlns:p14="http://schemas.microsoft.com/office/powerpoint/2010/main" val="165152697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Titre seul">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C31F39E2-47D4-4E2A-8889-FBAB04A15B5A}"/>
              </a:ext>
            </a:extLst>
          </p:cNvPr>
          <p:cNvSpPr>
            <a:spLocks noGrp="1"/>
          </p:cNvSpPr>
          <p:nvPr>
            <p:ph type="title"/>
          </p:nvPr>
        </p:nvSpPr>
        <p:spPr>
          <a:xfrm>
            <a:off x="743192" y="149638"/>
            <a:ext cx="10216343" cy="888251"/>
          </a:xfrm>
          <a:prstGeom prst="rect">
            <a:avLst/>
          </a:prstGeom>
        </p:spPr>
        <p:txBody>
          <a:bodyPr anchor="ctr" anchorCtr="0">
            <a:normAutofit/>
          </a:bodyPr>
          <a:lstStyle>
            <a:lvl1pPr>
              <a:defRPr sz="3000"/>
            </a:lvl1pPr>
          </a:lstStyle>
          <a:p>
            <a:r>
              <a:rPr lang="fr-FR" dirty="0"/>
              <a:t>Modifiez le style du titre</a:t>
            </a:r>
            <a:endParaRPr lang="en-US" dirty="0"/>
          </a:p>
        </p:txBody>
      </p:sp>
    </p:spTree>
    <p:extLst>
      <p:ext uri="{BB962C8B-B14F-4D97-AF65-F5344CB8AC3E}">
        <p14:creationId xmlns:p14="http://schemas.microsoft.com/office/powerpoint/2010/main" val="75234616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Contenu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742604" y="581891"/>
            <a:ext cx="4109957" cy="910244"/>
          </a:xfrm>
          <a:prstGeom prst="rect">
            <a:avLst/>
          </a:prstGeom>
        </p:spPr>
        <p:txBody>
          <a:bodyPr anchor="t" anchorCtr="0">
            <a:normAutofit/>
          </a:bodyPr>
          <a:lstStyle>
            <a:lvl1pPr>
              <a:defRPr sz="2400"/>
            </a:lvl1pPr>
          </a:lstStyle>
          <a:p>
            <a:r>
              <a:rPr lang="fr-FR" dirty="0"/>
              <a:t>Modifiez le style du titre</a:t>
            </a:r>
            <a:endParaRPr lang="en-US" dirty="0"/>
          </a:p>
        </p:txBody>
      </p:sp>
      <p:sp>
        <p:nvSpPr>
          <p:cNvPr id="3" name="Content Placeholder 2"/>
          <p:cNvSpPr>
            <a:spLocks noGrp="1"/>
          </p:cNvSpPr>
          <p:nvPr>
            <p:ph idx="1"/>
          </p:nvPr>
        </p:nvSpPr>
        <p:spPr>
          <a:xfrm>
            <a:off x="5183188" y="581891"/>
            <a:ext cx="6172200" cy="5062452"/>
          </a:xfrm>
          <a:prstGeom prst="rect">
            <a:avLst/>
          </a:prstGeom>
        </p:spPr>
        <p:txBody>
          <a:bodyPr/>
          <a:lstStyle>
            <a:lvl1pPr>
              <a:defRPr sz="2400"/>
            </a:lvl1pPr>
            <a:lvl2pPr>
              <a:defRPr sz="20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endParaRPr lang="en-US" dirty="0"/>
          </a:p>
        </p:txBody>
      </p:sp>
      <p:sp>
        <p:nvSpPr>
          <p:cNvPr id="8" name="Subtitle 2">
            <a:extLst>
              <a:ext uri="{FF2B5EF4-FFF2-40B4-BE49-F238E27FC236}">
                <a16:creationId xmlns:a16="http://schemas.microsoft.com/office/drawing/2014/main" id="{1A161D90-8CEB-43C5-B5C5-E16450DD9099}"/>
              </a:ext>
            </a:extLst>
          </p:cNvPr>
          <p:cNvSpPr>
            <a:spLocks noGrp="1"/>
          </p:cNvSpPr>
          <p:nvPr>
            <p:ph type="subTitle" idx="10"/>
          </p:nvPr>
        </p:nvSpPr>
        <p:spPr>
          <a:xfrm>
            <a:off x="1112060" y="1492139"/>
            <a:ext cx="3740501" cy="1101437"/>
          </a:xfrm>
          <a:prstGeom prst="rect">
            <a:avLst/>
          </a:prstGeom>
        </p:spPr>
        <p:txBody>
          <a:bodyPr>
            <a:normAutofit/>
          </a:bodyPr>
          <a:lstStyle>
            <a:lvl1pPr marL="0" indent="0" algn="l">
              <a:buNone/>
              <a:defRPr sz="2000">
                <a:solidFill>
                  <a:srgbClr val="275662"/>
                </a:solidFill>
              </a:defRPr>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fr-FR" dirty="0"/>
              <a:t>Modifiez le style des sous-titres du masque</a:t>
            </a:r>
            <a:endParaRPr lang="en-US" dirty="0"/>
          </a:p>
        </p:txBody>
      </p:sp>
      <p:sp>
        <p:nvSpPr>
          <p:cNvPr id="9" name="Text Placeholder 2">
            <a:extLst>
              <a:ext uri="{FF2B5EF4-FFF2-40B4-BE49-F238E27FC236}">
                <a16:creationId xmlns:a16="http://schemas.microsoft.com/office/drawing/2014/main" id="{4B498EB6-14FF-4794-BB07-42C86721F093}"/>
              </a:ext>
            </a:extLst>
          </p:cNvPr>
          <p:cNvSpPr>
            <a:spLocks noGrp="1"/>
          </p:cNvSpPr>
          <p:nvPr>
            <p:ph type="body" idx="11"/>
          </p:nvPr>
        </p:nvSpPr>
        <p:spPr>
          <a:xfrm>
            <a:off x="1112060" y="2593571"/>
            <a:ext cx="3740501" cy="3050772"/>
          </a:xfrm>
          <a:prstGeom prst="rect">
            <a:avLst/>
          </a:prstGeom>
        </p:spPr>
        <p:txBody>
          <a:bodyPr>
            <a:normAutofit/>
          </a:bodyPr>
          <a:lstStyle>
            <a:lvl1pPr marL="0" indent="0">
              <a:buNone/>
              <a:defRPr sz="1800">
                <a:solidFill>
                  <a:schemeClr val="tx1"/>
                </a:solidFill>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fr-FR" dirty="0"/>
              <a:t>Cliquez pour modifier les styles du texte du masque</a:t>
            </a:r>
          </a:p>
        </p:txBody>
      </p:sp>
    </p:spTree>
    <p:extLst>
      <p:ext uri="{BB962C8B-B14F-4D97-AF65-F5344CB8AC3E}">
        <p14:creationId xmlns:p14="http://schemas.microsoft.com/office/powerpoint/2010/main" val="348144467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Image avec légende">
    <p:spTree>
      <p:nvGrpSpPr>
        <p:cNvPr id="1" name=""/>
        <p:cNvGrpSpPr/>
        <p:nvPr/>
      </p:nvGrpSpPr>
      <p:grpSpPr>
        <a:xfrm>
          <a:off x="0" y="0"/>
          <a:ext cx="0" cy="0"/>
          <a:chOff x="0" y="0"/>
          <a:chExt cx="0" cy="0"/>
        </a:xfrm>
      </p:grpSpPr>
      <p:sp>
        <p:nvSpPr>
          <p:cNvPr id="3" name="Picture Placeholder 2"/>
          <p:cNvSpPr>
            <a:spLocks noGrp="1" noChangeAspect="1"/>
          </p:cNvSpPr>
          <p:nvPr>
            <p:ph type="pic" idx="1"/>
          </p:nvPr>
        </p:nvSpPr>
        <p:spPr>
          <a:xfrm>
            <a:off x="5183188" y="581894"/>
            <a:ext cx="6172200" cy="5037515"/>
          </a:xfrm>
          <a:prstGeom prst="rect">
            <a:avLst/>
          </a:prstGeom>
        </p:spPr>
        <p:txBody>
          <a:bodyPr anchor="t"/>
          <a:lstStyle>
            <a:lvl1pPr marL="0" indent="0">
              <a:buNone/>
              <a:defRPr sz="3200"/>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r>
              <a:rPr lang="fr-FR"/>
              <a:t>Cliquez sur l'icône pour ajouter une image</a:t>
            </a:r>
            <a:endParaRPr lang="en-US" dirty="0"/>
          </a:p>
        </p:txBody>
      </p:sp>
      <p:sp>
        <p:nvSpPr>
          <p:cNvPr id="13" name="Title 1">
            <a:extLst>
              <a:ext uri="{FF2B5EF4-FFF2-40B4-BE49-F238E27FC236}">
                <a16:creationId xmlns:a16="http://schemas.microsoft.com/office/drawing/2014/main" id="{934FCCB7-9322-4303-8EEA-24D510DAF421}"/>
              </a:ext>
            </a:extLst>
          </p:cNvPr>
          <p:cNvSpPr>
            <a:spLocks noGrp="1"/>
          </p:cNvSpPr>
          <p:nvPr>
            <p:ph type="title"/>
          </p:nvPr>
        </p:nvSpPr>
        <p:spPr>
          <a:xfrm>
            <a:off x="742604" y="581891"/>
            <a:ext cx="4109957" cy="910244"/>
          </a:xfrm>
          <a:prstGeom prst="rect">
            <a:avLst/>
          </a:prstGeom>
        </p:spPr>
        <p:txBody>
          <a:bodyPr anchor="t" anchorCtr="0">
            <a:normAutofit/>
          </a:bodyPr>
          <a:lstStyle>
            <a:lvl1pPr>
              <a:defRPr sz="2400"/>
            </a:lvl1pPr>
          </a:lstStyle>
          <a:p>
            <a:r>
              <a:rPr lang="fr-FR" dirty="0"/>
              <a:t>Modifiez le style du titre</a:t>
            </a:r>
            <a:endParaRPr lang="en-US" dirty="0"/>
          </a:p>
        </p:txBody>
      </p:sp>
      <p:sp>
        <p:nvSpPr>
          <p:cNvPr id="14" name="Subtitle 2">
            <a:extLst>
              <a:ext uri="{FF2B5EF4-FFF2-40B4-BE49-F238E27FC236}">
                <a16:creationId xmlns:a16="http://schemas.microsoft.com/office/drawing/2014/main" id="{902AEB53-71C1-4969-9341-68037EF54F31}"/>
              </a:ext>
            </a:extLst>
          </p:cNvPr>
          <p:cNvSpPr>
            <a:spLocks noGrp="1"/>
          </p:cNvSpPr>
          <p:nvPr>
            <p:ph type="subTitle" idx="10"/>
          </p:nvPr>
        </p:nvSpPr>
        <p:spPr>
          <a:xfrm>
            <a:off x="1112060" y="1492139"/>
            <a:ext cx="3740501" cy="1101437"/>
          </a:xfrm>
          <a:prstGeom prst="rect">
            <a:avLst/>
          </a:prstGeom>
        </p:spPr>
        <p:txBody>
          <a:bodyPr>
            <a:normAutofit/>
          </a:bodyPr>
          <a:lstStyle>
            <a:lvl1pPr marL="0" indent="0" algn="l">
              <a:buNone/>
              <a:defRPr sz="2000">
                <a:solidFill>
                  <a:srgbClr val="275662"/>
                </a:solidFill>
              </a:defRPr>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fr-FR" dirty="0"/>
              <a:t>Modifiez le style des sous-titres du masque</a:t>
            </a:r>
            <a:endParaRPr lang="en-US" dirty="0"/>
          </a:p>
        </p:txBody>
      </p:sp>
      <p:sp>
        <p:nvSpPr>
          <p:cNvPr id="15" name="Text Placeholder 2">
            <a:extLst>
              <a:ext uri="{FF2B5EF4-FFF2-40B4-BE49-F238E27FC236}">
                <a16:creationId xmlns:a16="http://schemas.microsoft.com/office/drawing/2014/main" id="{98FA8FB2-CADF-4B7B-9982-D532987D5500}"/>
              </a:ext>
            </a:extLst>
          </p:cNvPr>
          <p:cNvSpPr>
            <a:spLocks noGrp="1"/>
          </p:cNvSpPr>
          <p:nvPr>
            <p:ph type="body" idx="11"/>
          </p:nvPr>
        </p:nvSpPr>
        <p:spPr>
          <a:xfrm>
            <a:off x="1112060" y="2593571"/>
            <a:ext cx="3740501" cy="3050772"/>
          </a:xfrm>
          <a:prstGeom prst="rect">
            <a:avLst/>
          </a:prstGeom>
        </p:spPr>
        <p:txBody>
          <a:bodyPr>
            <a:normAutofit/>
          </a:bodyPr>
          <a:lstStyle>
            <a:lvl1pPr marL="0" indent="0">
              <a:buNone/>
              <a:defRPr sz="1800">
                <a:solidFill>
                  <a:schemeClr val="tx1"/>
                </a:solidFill>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fr-FR" dirty="0"/>
              <a:t>Cliquez pour modifier les styles du texte du masque</a:t>
            </a:r>
          </a:p>
        </p:txBody>
      </p:sp>
    </p:spTree>
    <p:extLst>
      <p:ext uri="{BB962C8B-B14F-4D97-AF65-F5344CB8AC3E}">
        <p14:creationId xmlns:p14="http://schemas.microsoft.com/office/powerpoint/2010/main" val="389555364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1" name="Title Placeholder 1">
            <a:extLst>
              <a:ext uri="{FF2B5EF4-FFF2-40B4-BE49-F238E27FC236}">
                <a16:creationId xmlns:a16="http://schemas.microsoft.com/office/drawing/2014/main" id="{83984AF6-CFFF-410E-AD4D-4FAE1D461EF2}"/>
              </a:ext>
            </a:extLst>
          </p:cNvPr>
          <p:cNvSpPr>
            <a:spLocks noGrp="1"/>
          </p:cNvSpPr>
          <p:nvPr>
            <p:ph type="title"/>
          </p:nvPr>
        </p:nvSpPr>
        <p:spPr>
          <a:xfrm>
            <a:off x="628650" y="365126"/>
            <a:ext cx="7886700" cy="765405"/>
          </a:xfrm>
          <a:prstGeom prst="rect">
            <a:avLst/>
          </a:prstGeom>
        </p:spPr>
        <p:txBody>
          <a:bodyPr vert="horz" lIns="0" tIns="46800" rIns="91440" bIns="45720" rtlCol="0" anchor="ctr">
            <a:normAutofit/>
          </a:bodyPr>
          <a:lstStyle/>
          <a:p>
            <a:r>
              <a:rPr lang="fr-FR" dirty="0"/>
              <a:t>Modifiez le style du titre</a:t>
            </a:r>
            <a:endParaRPr lang="en-US" dirty="0"/>
          </a:p>
        </p:txBody>
      </p:sp>
      <p:sp>
        <p:nvSpPr>
          <p:cNvPr id="12" name="Text Placeholder 2">
            <a:extLst>
              <a:ext uri="{FF2B5EF4-FFF2-40B4-BE49-F238E27FC236}">
                <a16:creationId xmlns:a16="http://schemas.microsoft.com/office/drawing/2014/main" id="{2D6F15B8-BCC4-4139-B523-9F37938B7A35}"/>
              </a:ext>
            </a:extLst>
          </p:cNvPr>
          <p:cNvSpPr>
            <a:spLocks noGrp="1"/>
          </p:cNvSpPr>
          <p:nvPr>
            <p:ph type="body" idx="1"/>
          </p:nvPr>
        </p:nvSpPr>
        <p:spPr>
          <a:xfrm>
            <a:off x="628650" y="1424045"/>
            <a:ext cx="7886700" cy="2004955"/>
          </a:xfrm>
          <a:prstGeom prst="rect">
            <a:avLst/>
          </a:prstGeom>
        </p:spPr>
        <p:txBody>
          <a:bodyPr vert="horz" lIns="91440" tIns="45720" rIns="91440" bIns="45720" rtlCol="0">
            <a:normAutofit/>
          </a:body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endParaRPr lang="en-US" dirty="0"/>
          </a:p>
        </p:txBody>
      </p:sp>
      <p:sp>
        <p:nvSpPr>
          <p:cNvPr id="13" name="ZoneTexte 12">
            <a:extLst>
              <a:ext uri="{FF2B5EF4-FFF2-40B4-BE49-F238E27FC236}">
                <a16:creationId xmlns:a16="http://schemas.microsoft.com/office/drawing/2014/main" id="{D85EF67C-DB3C-4ADC-829F-14D87A8664F8}"/>
              </a:ext>
            </a:extLst>
          </p:cNvPr>
          <p:cNvSpPr txBox="1"/>
          <p:nvPr userDrawn="1"/>
        </p:nvSpPr>
        <p:spPr>
          <a:xfrm>
            <a:off x="9923119" y="6337738"/>
            <a:ext cx="2088931" cy="276999"/>
          </a:xfrm>
          <a:prstGeom prst="rect">
            <a:avLst/>
          </a:prstGeom>
          <a:noFill/>
        </p:spPr>
        <p:txBody>
          <a:bodyPr wrap="square" rtlCol="0">
            <a:spAutoFit/>
          </a:bodyPr>
          <a:lstStyle/>
          <a:p>
            <a:pPr algn="r"/>
            <a:r>
              <a:rPr lang="fr-FR" sz="1200" b="0" dirty="0">
                <a:solidFill>
                  <a:srgbClr val="00A3A6"/>
                </a:solidFill>
                <a:latin typeface="Raleway" panose="020B0503030101060003" pitchFamily="34" charset="0"/>
              </a:rPr>
              <a:t>p. </a:t>
            </a:r>
            <a:fld id="{10B4F56D-375A-4CA4-ABA3-E73F3ECBB440}" type="slidenum">
              <a:rPr lang="fr-FR" sz="1200" b="0" smtClean="0">
                <a:solidFill>
                  <a:srgbClr val="00A3A6"/>
                </a:solidFill>
                <a:latin typeface="Raleway" panose="020B0503030101060003" pitchFamily="34" charset="0"/>
              </a:rPr>
              <a:pPr algn="r"/>
              <a:t>‹N°›</a:t>
            </a:fld>
            <a:endParaRPr lang="fr-FR" sz="1200" b="0" dirty="0">
              <a:solidFill>
                <a:srgbClr val="00A3A6"/>
              </a:solidFill>
              <a:latin typeface="Raleway" panose="020B0503030101060003" pitchFamily="34" charset="0"/>
            </a:endParaRPr>
          </a:p>
        </p:txBody>
      </p:sp>
      <p:pic>
        <p:nvPicPr>
          <p:cNvPr id="14" name="Image 13">
            <a:extLst>
              <a:ext uri="{FF2B5EF4-FFF2-40B4-BE49-F238E27FC236}">
                <a16:creationId xmlns:a16="http://schemas.microsoft.com/office/drawing/2014/main" id="{C31A273F-8B3B-4FFA-A6A7-5A556F5FD6D4}"/>
              </a:ext>
            </a:extLst>
          </p:cNvPr>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0" y="6076187"/>
            <a:ext cx="2000250" cy="800100"/>
          </a:xfrm>
          <a:prstGeom prst="rect">
            <a:avLst/>
          </a:prstGeom>
        </p:spPr>
      </p:pic>
      <p:sp>
        <p:nvSpPr>
          <p:cNvPr id="15" name="ZoneTexte 14">
            <a:extLst>
              <a:ext uri="{FF2B5EF4-FFF2-40B4-BE49-F238E27FC236}">
                <a16:creationId xmlns:a16="http://schemas.microsoft.com/office/drawing/2014/main" id="{DB30FD33-E435-4A46-B168-E07C4F5FE24A}"/>
              </a:ext>
            </a:extLst>
          </p:cNvPr>
          <p:cNvSpPr txBox="1"/>
          <p:nvPr userDrawn="1"/>
        </p:nvSpPr>
        <p:spPr>
          <a:xfrm>
            <a:off x="1142999" y="6349279"/>
            <a:ext cx="6716110" cy="253916"/>
          </a:xfrm>
          <a:prstGeom prst="rect">
            <a:avLst/>
          </a:prstGeom>
          <a:noFill/>
        </p:spPr>
        <p:txBody>
          <a:bodyPr wrap="square" rtlCol="0">
            <a:spAutoFit/>
          </a:bodyPr>
          <a:lstStyle/>
          <a:p>
            <a:r>
              <a:rPr lang="it-IT" sz="1000" dirty="0">
                <a:solidFill>
                  <a:srgbClr val="275662"/>
                </a:solidFill>
                <a:latin typeface="+mn-lt"/>
              </a:rPr>
              <a:t>Présentation du projet de thèse</a:t>
            </a:r>
            <a:endParaRPr lang="fr-FR" sz="1000" dirty="0">
              <a:solidFill>
                <a:srgbClr val="275662"/>
              </a:solidFill>
              <a:latin typeface="+mn-lt"/>
            </a:endParaRPr>
          </a:p>
        </p:txBody>
      </p:sp>
      <p:sp>
        <p:nvSpPr>
          <p:cNvPr id="16" name="ZoneTexte 15">
            <a:extLst>
              <a:ext uri="{FF2B5EF4-FFF2-40B4-BE49-F238E27FC236}">
                <a16:creationId xmlns:a16="http://schemas.microsoft.com/office/drawing/2014/main" id="{8EB41401-1E18-450D-B56F-5BE5E627703C}"/>
              </a:ext>
            </a:extLst>
          </p:cNvPr>
          <p:cNvSpPr txBox="1"/>
          <p:nvPr userDrawn="1"/>
        </p:nvSpPr>
        <p:spPr>
          <a:xfrm>
            <a:off x="1142999" y="6533137"/>
            <a:ext cx="6716110" cy="253916"/>
          </a:xfrm>
          <a:prstGeom prst="rect">
            <a:avLst/>
          </a:prstGeom>
          <a:noFill/>
        </p:spPr>
        <p:txBody>
          <a:bodyPr wrap="square" rtlCol="0">
            <a:spAutoFit/>
          </a:bodyPr>
          <a:lstStyle/>
          <a:p>
            <a:r>
              <a:rPr lang="fr-FR" sz="1000" dirty="0">
                <a:solidFill>
                  <a:srgbClr val="00A3A6"/>
                </a:solidFill>
                <a:latin typeface="+mj-lt"/>
              </a:rPr>
              <a:t>08 novembre 2023 / JST Life / Gaëlle Brahy</a:t>
            </a:r>
          </a:p>
        </p:txBody>
      </p:sp>
    </p:spTree>
    <p:extLst>
      <p:ext uri="{BB962C8B-B14F-4D97-AF65-F5344CB8AC3E}">
        <p14:creationId xmlns:p14="http://schemas.microsoft.com/office/powerpoint/2010/main" val="3994730732"/>
      </p:ext>
    </p:extLst>
  </p:cSld>
  <p:clrMap bg1="lt1" tx1="dk1" bg2="lt2" tx2="dk2" accent1="accent1" accent2="accent2" accent3="accent3" accent4="accent4" accent5="accent5" accent6="accent6" hlink="hlink" folHlink="folHlink"/>
  <p:sldLayoutIdLst>
    <p:sldLayoutId id="2147483686" r:id="rId1"/>
    <p:sldLayoutId id="2147483673" r:id="rId2"/>
    <p:sldLayoutId id="2147483687" r:id="rId3"/>
    <p:sldLayoutId id="2147483662" r:id="rId4"/>
    <p:sldLayoutId id="2147483664" r:id="rId5"/>
    <p:sldLayoutId id="2147483665" r:id="rId6"/>
    <p:sldLayoutId id="2147483666" r:id="rId7"/>
    <p:sldLayoutId id="2147483668" r:id="rId8"/>
    <p:sldLayoutId id="2147483669" r:id="rId9"/>
    <p:sldLayoutId id="2147483670" r:id="rId10"/>
    <p:sldLayoutId id="2147483671" r:id="rId11"/>
  </p:sldLayoutIdLst>
  <p:txStyles>
    <p:titleStyle>
      <a:lvl1pPr marL="457200" indent="-457200" algn="l" defTabSz="914400" rtl="0" eaLnBrk="1" latinLnBrk="0" hangingPunct="1">
        <a:lnSpc>
          <a:spcPct val="90000"/>
        </a:lnSpc>
        <a:spcBef>
          <a:spcPct val="0"/>
        </a:spcBef>
        <a:buFontTx/>
        <a:buBlip>
          <a:blip r:embed="rId14"/>
        </a:buBlip>
        <a:defRPr sz="3000" b="1" kern="1200">
          <a:solidFill>
            <a:srgbClr val="00A3A6"/>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600" kern="1200">
          <a:solidFill>
            <a:srgbClr val="00A3A6"/>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15.png"/><Relationship Id="rId7" Type="http://schemas.openxmlformats.org/officeDocument/2006/relationships/image" Target="../media/image12.png"/><Relationship Id="rId2" Type="http://schemas.openxmlformats.org/officeDocument/2006/relationships/notesSlide" Target="../notesSlides/notesSlide9.xml"/><Relationship Id="rId1" Type="http://schemas.openxmlformats.org/officeDocument/2006/relationships/slideLayout" Target="../slideLayouts/slideLayout3.xml"/><Relationship Id="rId6" Type="http://schemas.openxmlformats.org/officeDocument/2006/relationships/image" Target="../media/image16.png"/><Relationship Id="rId5" Type="http://schemas.openxmlformats.org/officeDocument/2006/relationships/image" Target="../media/image14.jpeg"/><Relationship Id="rId4" Type="http://schemas.openxmlformats.org/officeDocument/2006/relationships/image" Target="../media/image11.jpeg"/><Relationship Id="rId9" Type="http://schemas.openxmlformats.org/officeDocument/2006/relationships/image" Target="../media/image17.png"/></Relationships>
</file>

<file path=ppt/slides/_rels/slide1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3.xml"/><Relationship Id="rId1" Type="http://schemas.openxmlformats.org/officeDocument/2006/relationships/vmlDrawing" Target="../drawings/vmlDrawing1.vml"/><Relationship Id="rId4" Type="http://schemas.openxmlformats.org/officeDocument/2006/relationships/image" Target="../media/image19.emf"/></Relationships>
</file>

<file path=ppt/slides/_rels/slide1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5.xml"/><Relationship Id="rId1" Type="http://schemas.openxmlformats.org/officeDocument/2006/relationships/slideLayout" Target="../slideLayouts/slideLayout3.xml"/><Relationship Id="rId5" Type="http://schemas.openxmlformats.org/officeDocument/2006/relationships/image" Target="../media/image13.png"/><Relationship Id="rId4" Type="http://schemas.openxmlformats.org/officeDocument/2006/relationships/image" Target="../media/image12.png"/></Relationships>
</file>

<file path=ppt/slides/_rels/slide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6.xml"/><Relationship Id="rId1" Type="http://schemas.openxmlformats.org/officeDocument/2006/relationships/slideLayout" Target="../slideLayouts/slideLayout3.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4.jpeg"/></Relationships>
</file>

<file path=ppt/slides/_rels/slide8.xml.rels><?xml version="1.0" encoding="UTF-8" standalone="yes"?>
<Relationships xmlns="http://schemas.openxmlformats.org/package/2006/relationships"><Relationship Id="rId3" Type="http://schemas.openxmlformats.org/officeDocument/2006/relationships/image" Target="../media/image15.png"/><Relationship Id="rId7" Type="http://schemas.openxmlformats.org/officeDocument/2006/relationships/image" Target="../media/image13.png"/><Relationship Id="rId2" Type="http://schemas.openxmlformats.org/officeDocument/2006/relationships/notesSlide" Target="../notesSlides/notesSlide7.xml"/><Relationship Id="rId1" Type="http://schemas.openxmlformats.org/officeDocument/2006/relationships/slideLayout" Target="../slideLayouts/slideLayout3.xml"/><Relationship Id="rId6" Type="http://schemas.openxmlformats.org/officeDocument/2006/relationships/image" Target="../media/image12.png"/><Relationship Id="rId5" Type="http://schemas.openxmlformats.org/officeDocument/2006/relationships/image" Target="../media/image14.jpeg"/><Relationship Id="rId4" Type="http://schemas.openxmlformats.org/officeDocument/2006/relationships/image" Target="../media/image11.jpeg"/></Relationships>
</file>

<file path=ppt/slides/_rels/slide9.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15.png"/><Relationship Id="rId7" Type="http://schemas.openxmlformats.org/officeDocument/2006/relationships/image" Target="../media/image12.png"/><Relationship Id="rId2" Type="http://schemas.openxmlformats.org/officeDocument/2006/relationships/notesSlide" Target="../notesSlides/notesSlide8.xml"/><Relationship Id="rId1" Type="http://schemas.openxmlformats.org/officeDocument/2006/relationships/slideLayout" Target="../slideLayouts/slideLayout3.xml"/><Relationship Id="rId6" Type="http://schemas.openxmlformats.org/officeDocument/2006/relationships/image" Target="../media/image16.png"/><Relationship Id="rId5" Type="http://schemas.openxmlformats.org/officeDocument/2006/relationships/image" Target="../media/image14.jpeg"/><Relationship Id="rId4" Type="http://schemas.openxmlformats.org/officeDocument/2006/relationships/image" Target="../media/image11.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Image 7">
            <a:extLst>
              <a:ext uri="{FF2B5EF4-FFF2-40B4-BE49-F238E27FC236}">
                <a16:creationId xmlns:a16="http://schemas.microsoft.com/office/drawing/2014/main" id="{71A2B46E-CEF1-4BA1-9538-A8D87A9CAC72}"/>
              </a:ext>
            </a:extLst>
          </p:cNvPr>
          <p:cNvPicPr>
            <a:picLocks noChangeAspect="1"/>
          </p:cNvPicPr>
          <p:nvPr/>
        </p:nvPicPr>
        <p:blipFill>
          <a:blip r:embed="rId2">
            <a:alphaModFix amt="35000"/>
            <a:extLst>
              <a:ext uri="{28A0092B-C50C-407E-A947-70E740481C1C}">
                <a14:useLocalDpi xmlns:a14="http://schemas.microsoft.com/office/drawing/2010/main" val="0"/>
              </a:ext>
            </a:extLst>
          </a:blip>
          <a:stretch>
            <a:fillRect/>
          </a:stretch>
        </p:blipFill>
        <p:spPr>
          <a:xfrm>
            <a:off x="0" y="0"/>
            <a:ext cx="12192000" cy="8142513"/>
          </a:xfrm>
          <a:prstGeom prst="rect">
            <a:avLst/>
          </a:prstGeom>
        </p:spPr>
      </p:pic>
      <p:sp>
        <p:nvSpPr>
          <p:cNvPr id="10" name="Titre 9">
            <a:extLst>
              <a:ext uri="{FF2B5EF4-FFF2-40B4-BE49-F238E27FC236}">
                <a16:creationId xmlns:a16="http://schemas.microsoft.com/office/drawing/2014/main" id="{DAD651C9-32F6-424D-94A4-14C1A2CC64BF}"/>
              </a:ext>
            </a:extLst>
          </p:cNvPr>
          <p:cNvSpPr>
            <a:spLocks noGrp="1"/>
          </p:cNvSpPr>
          <p:nvPr>
            <p:ph type="ctrTitle"/>
          </p:nvPr>
        </p:nvSpPr>
        <p:spPr/>
        <p:txBody>
          <a:bodyPr>
            <a:normAutofit fontScale="90000"/>
          </a:bodyPr>
          <a:lstStyle/>
          <a:p>
            <a:r>
              <a:rPr lang="fr-FR" dirty="0"/>
              <a:t>Variations phénotypique et génétique le long des fronts de colonisation: cas de la truite commune introduite aux Îles Kerguelen</a:t>
            </a:r>
          </a:p>
        </p:txBody>
      </p:sp>
      <p:sp>
        <p:nvSpPr>
          <p:cNvPr id="11" name="Sous-titre 10">
            <a:extLst>
              <a:ext uri="{FF2B5EF4-FFF2-40B4-BE49-F238E27FC236}">
                <a16:creationId xmlns:a16="http://schemas.microsoft.com/office/drawing/2014/main" id="{9083EFA4-1D53-4E37-B8DB-06ED2B197975}"/>
              </a:ext>
            </a:extLst>
          </p:cNvPr>
          <p:cNvSpPr>
            <a:spLocks noGrp="1"/>
          </p:cNvSpPr>
          <p:nvPr>
            <p:ph type="subTitle" idx="1"/>
          </p:nvPr>
        </p:nvSpPr>
        <p:spPr>
          <a:xfrm>
            <a:off x="2311051" y="4484913"/>
            <a:ext cx="9144000" cy="969413"/>
          </a:xfrm>
        </p:spPr>
        <p:txBody>
          <a:bodyPr>
            <a:normAutofit fontScale="77500" lnSpcReduction="20000"/>
          </a:bodyPr>
          <a:lstStyle/>
          <a:p>
            <a:r>
              <a:rPr lang="fr-FR" dirty="0"/>
              <a:t>Etudiante: Gaëlle BRAHY</a:t>
            </a:r>
          </a:p>
          <a:p>
            <a:r>
              <a:rPr lang="fr-FR" dirty="0"/>
              <a:t>Superviseurs: Sylvie Muratorio et Jacques Labonne</a:t>
            </a:r>
          </a:p>
          <a:p>
            <a:r>
              <a:rPr lang="fr-FR" dirty="0"/>
              <a:t>Collaborateurs: Miguel de </a:t>
            </a:r>
            <a:r>
              <a:rPr lang="fr-FR" dirty="0" err="1"/>
              <a:t>Navascués</a:t>
            </a:r>
            <a:r>
              <a:rPr lang="fr-FR" dirty="0"/>
              <a:t>, Mathieu Buoro</a:t>
            </a:r>
          </a:p>
          <a:p>
            <a:endParaRPr lang="fr-FR" dirty="0"/>
          </a:p>
        </p:txBody>
      </p:sp>
    </p:spTree>
    <p:extLst>
      <p:ext uri="{BB962C8B-B14F-4D97-AF65-F5344CB8AC3E}">
        <p14:creationId xmlns:p14="http://schemas.microsoft.com/office/powerpoint/2010/main" val="160052240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 4">
            <a:extLst>
              <a:ext uri="{FF2B5EF4-FFF2-40B4-BE49-F238E27FC236}">
                <a16:creationId xmlns:a16="http://schemas.microsoft.com/office/drawing/2014/main" id="{71838173-71F1-4082-9024-1E6066678662}"/>
              </a:ext>
            </a:extLst>
          </p:cNvPr>
          <p:cNvPicPr>
            <a:picLocks noChangeAspect="1"/>
          </p:cNvPicPr>
          <p:nvPr/>
        </p:nvPicPr>
        <p:blipFill>
          <a:blip r:embed="rId3"/>
          <a:stretch>
            <a:fillRect/>
          </a:stretch>
        </p:blipFill>
        <p:spPr>
          <a:xfrm>
            <a:off x="252707" y="3278973"/>
            <a:ext cx="4661136" cy="1550902"/>
          </a:xfrm>
          <a:prstGeom prst="rect">
            <a:avLst/>
          </a:prstGeom>
        </p:spPr>
      </p:pic>
      <p:sp>
        <p:nvSpPr>
          <p:cNvPr id="4" name="Titre 3">
            <a:extLst>
              <a:ext uri="{FF2B5EF4-FFF2-40B4-BE49-F238E27FC236}">
                <a16:creationId xmlns:a16="http://schemas.microsoft.com/office/drawing/2014/main" id="{B04BF84E-87D9-44F4-AA24-825D16CC57AD}"/>
              </a:ext>
            </a:extLst>
          </p:cNvPr>
          <p:cNvSpPr>
            <a:spLocks noGrp="1"/>
          </p:cNvSpPr>
          <p:nvPr>
            <p:ph type="title"/>
          </p:nvPr>
        </p:nvSpPr>
        <p:spPr/>
        <p:txBody>
          <a:bodyPr/>
          <a:lstStyle/>
          <a:p>
            <a:r>
              <a:rPr lang="fr-FR" dirty="0"/>
              <a:t>Contexte</a:t>
            </a:r>
          </a:p>
        </p:txBody>
      </p:sp>
      <p:sp>
        <p:nvSpPr>
          <p:cNvPr id="6" name="Sous-titre 5">
            <a:extLst>
              <a:ext uri="{FF2B5EF4-FFF2-40B4-BE49-F238E27FC236}">
                <a16:creationId xmlns:a16="http://schemas.microsoft.com/office/drawing/2014/main" id="{32A8EF85-D2F2-4819-AF85-EDC47BAF5067}"/>
              </a:ext>
            </a:extLst>
          </p:cNvPr>
          <p:cNvSpPr>
            <a:spLocks noGrp="1"/>
          </p:cNvSpPr>
          <p:nvPr>
            <p:ph type="subTitle" idx="10"/>
          </p:nvPr>
        </p:nvSpPr>
        <p:spPr/>
        <p:txBody>
          <a:bodyPr/>
          <a:lstStyle/>
          <a:p>
            <a:r>
              <a:rPr lang="fr-FR" dirty="0"/>
              <a:t>Cas d’étude: expansion de la truite commune aux Îles Kerguelen </a:t>
            </a:r>
          </a:p>
        </p:txBody>
      </p:sp>
      <p:pic>
        <p:nvPicPr>
          <p:cNvPr id="9" name="640px-Bachforelle_Zeichnung.jpg" descr="640px-Bachforelle_Zeichnung.jpg">
            <a:extLst>
              <a:ext uri="{FF2B5EF4-FFF2-40B4-BE49-F238E27FC236}">
                <a16:creationId xmlns:a16="http://schemas.microsoft.com/office/drawing/2014/main" id="{5F1F44A1-A592-4425-AD95-D7F287C5E0C8}"/>
              </a:ext>
            </a:extLst>
          </p:cNvPr>
          <p:cNvPicPr>
            <a:picLocks noChangeAspect="1"/>
          </p:cNvPicPr>
          <p:nvPr/>
        </p:nvPicPr>
        <p:blipFill>
          <a:blip r:embed="rId4"/>
          <a:stretch>
            <a:fillRect/>
          </a:stretch>
        </p:blipFill>
        <p:spPr>
          <a:xfrm>
            <a:off x="9757101" y="756848"/>
            <a:ext cx="2090812" cy="819990"/>
          </a:xfrm>
          <a:prstGeom prst="rect">
            <a:avLst/>
          </a:prstGeom>
          <a:ln w="12700">
            <a:miter lim="400000"/>
          </a:ln>
        </p:spPr>
      </p:pic>
      <p:pic>
        <p:nvPicPr>
          <p:cNvPr id="10" name="Typical-winter-bands-on-the-scale-of-a-resident-trout-from-the-Kerguelen-Islands-RTR_W640.jpg" descr="Typical-winter-bands-on-the-scale-of-a-resident-trout-from-the-Kerguelen-Islands-RTR_W640.jpg">
            <a:extLst>
              <a:ext uri="{FF2B5EF4-FFF2-40B4-BE49-F238E27FC236}">
                <a16:creationId xmlns:a16="http://schemas.microsoft.com/office/drawing/2014/main" id="{4EDC88B1-58FC-4248-9E20-344E41B3DEE4}"/>
              </a:ext>
            </a:extLst>
          </p:cNvPr>
          <p:cNvPicPr>
            <a:picLocks noChangeAspect="1"/>
          </p:cNvPicPr>
          <p:nvPr/>
        </p:nvPicPr>
        <p:blipFill>
          <a:blip r:embed="rId5"/>
          <a:stretch>
            <a:fillRect/>
          </a:stretch>
        </p:blipFill>
        <p:spPr>
          <a:xfrm>
            <a:off x="8564674" y="641646"/>
            <a:ext cx="750346" cy="954985"/>
          </a:xfrm>
          <a:prstGeom prst="rect">
            <a:avLst/>
          </a:prstGeom>
          <a:ln w="12700">
            <a:miter lim="400000"/>
          </a:ln>
        </p:spPr>
      </p:pic>
      <p:sp>
        <p:nvSpPr>
          <p:cNvPr id="2" name="ZoneTexte 1">
            <a:extLst>
              <a:ext uri="{FF2B5EF4-FFF2-40B4-BE49-F238E27FC236}">
                <a16:creationId xmlns:a16="http://schemas.microsoft.com/office/drawing/2014/main" id="{9ED59745-99A9-4BC6-A662-2466AAED1FCD}"/>
              </a:ext>
            </a:extLst>
          </p:cNvPr>
          <p:cNvSpPr txBox="1"/>
          <p:nvPr/>
        </p:nvSpPr>
        <p:spPr>
          <a:xfrm>
            <a:off x="743192" y="1399698"/>
            <a:ext cx="6714029" cy="1815882"/>
          </a:xfrm>
          <a:prstGeom prst="rect">
            <a:avLst/>
          </a:prstGeom>
          <a:noFill/>
        </p:spPr>
        <p:txBody>
          <a:bodyPr wrap="square" rtlCol="0">
            <a:spAutoFit/>
          </a:bodyPr>
          <a:lstStyle/>
          <a:p>
            <a:r>
              <a:rPr lang="en-US" sz="1600" dirty="0" err="1"/>
              <a:t>Introduite</a:t>
            </a:r>
            <a:r>
              <a:rPr lang="en-US" sz="1600" dirty="0"/>
              <a:t> dans </a:t>
            </a:r>
            <a:r>
              <a:rPr lang="en-US" sz="1600" dirty="0" err="1"/>
              <a:t>quelques</a:t>
            </a:r>
            <a:r>
              <a:rPr lang="en-US" sz="1600" dirty="0"/>
              <a:t> rivières – </a:t>
            </a:r>
            <a:r>
              <a:rPr lang="en-US" sz="1600" dirty="0" err="1"/>
              <a:t>aujourd’hui</a:t>
            </a:r>
            <a:r>
              <a:rPr lang="en-US" sz="1600" dirty="0"/>
              <a:t> </a:t>
            </a:r>
            <a:r>
              <a:rPr lang="en-US" sz="1600" dirty="0" err="1"/>
              <a:t>présente</a:t>
            </a:r>
            <a:r>
              <a:rPr lang="en-US" sz="1600" dirty="0"/>
              <a:t> dans plus de 40</a:t>
            </a:r>
          </a:p>
          <a:p>
            <a:endParaRPr lang="en-US" sz="1600" dirty="0"/>
          </a:p>
          <a:p>
            <a:endParaRPr lang="en-US" sz="1600" dirty="0"/>
          </a:p>
          <a:p>
            <a:endParaRPr lang="en-US" sz="1600" dirty="0"/>
          </a:p>
          <a:p>
            <a:r>
              <a:rPr lang="en-US" sz="1600" dirty="0"/>
              <a:t>Plus de 50 000 </a:t>
            </a:r>
            <a:r>
              <a:rPr lang="en-US" sz="1600" dirty="0" err="1"/>
              <a:t>échantillons</a:t>
            </a:r>
            <a:r>
              <a:rPr lang="en-US" sz="1600" dirty="0"/>
              <a:t> - 150 000 captures</a:t>
            </a:r>
          </a:p>
          <a:p>
            <a:r>
              <a:rPr lang="en-US" sz="1600" dirty="0"/>
              <a:t>Matériel: </a:t>
            </a:r>
            <a:r>
              <a:rPr lang="en-US" sz="1600" dirty="0" err="1"/>
              <a:t>écaille</a:t>
            </a:r>
            <a:r>
              <a:rPr lang="en-US" sz="1600" dirty="0"/>
              <a:t> et </a:t>
            </a:r>
            <a:r>
              <a:rPr lang="en-US" sz="1600" dirty="0" err="1"/>
              <a:t>informations</a:t>
            </a:r>
            <a:r>
              <a:rPr lang="en-US" sz="1600" dirty="0"/>
              <a:t> </a:t>
            </a:r>
            <a:r>
              <a:rPr lang="en-US" sz="1600" dirty="0" err="1"/>
              <a:t>individuelles</a:t>
            </a:r>
            <a:r>
              <a:rPr lang="en-US" sz="1600" dirty="0"/>
              <a:t> du jeu de </a:t>
            </a:r>
            <a:r>
              <a:rPr lang="en-US" sz="1600" dirty="0" err="1"/>
              <a:t>données</a:t>
            </a:r>
            <a:r>
              <a:rPr lang="en-US" sz="1600" dirty="0"/>
              <a:t> + </a:t>
            </a:r>
            <a:r>
              <a:rPr lang="en-US" sz="1600" dirty="0" err="1"/>
              <a:t>prochaine</a:t>
            </a:r>
            <a:r>
              <a:rPr lang="en-US" sz="1600" dirty="0"/>
              <a:t> </a:t>
            </a:r>
            <a:r>
              <a:rPr lang="en-US" sz="1600" dirty="0" err="1"/>
              <a:t>campagne</a:t>
            </a:r>
            <a:endParaRPr lang="en-US" sz="1600" dirty="0"/>
          </a:p>
        </p:txBody>
      </p:sp>
      <p:sp>
        <p:nvSpPr>
          <p:cNvPr id="13" name="Rectangle 12">
            <a:extLst>
              <a:ext uri="{FF2B5EF4-FFF2-40B4-BE49-F238E27FC236}">
                <a16:creationId xmlns:a16="http://schemas.microsoft.com/office/drawing/2014/main" id="{361759B2-ECB3-4C94-BE52-2305FE930C7C}"/>
              </a:ext>
            </a:extLst>
          </p:cNvPr>
          <p:cNvSpPr/>
          <p:nvPr/>
        </p:nvSpPr>
        <p:spPr>
          <a:xfrm>
            <a:off x="3254692" y="1814166"/>
            <a:ext cx="3170837" cy="545841"/>
          </a:xfrm>
          <a:prstGeom prst="rect">
            <a:avLst/>
          </a:prstGeom>
          <a:solidFill>
            <a:srgbClr val="00A3A6">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400" dirty="0"/>
              <a:t>Monitoring régulier dans le temps et l’espace depuis 1962</a:t>
            </a:r>
          </a:p>
        </p:txBody>
      </p:sp>
      <p:pic>
        <p:nvPicPr>
          <p:cNvPr id="17" name="Image 16">
            <a:extLst>
              <a:ext uri="{FF2B5EF4-FFF2-40B4-BE49-F238E27FC236}">
                <a16:creationId xmlns:a16="http://schemas.microsoft.com/office/drawing/2014/main" id="{09B78213-F164-494F-B83B-8B65A06C7920}"/>
              </a:ext>
            </a:extLst>
          </p:cNvPr>
          <p:cNvPicPr>
            <a:picLocks noChangeAspect="1"/>
          </p:cNvPicPr>
          <p:nvPr/>
        </p:nvPicPr>
        <p:blipFill>
          <a:blip r:embed="rId6"/>
          <a:stretch>
            <a:fillRect/>
          </a:stretch>
        </p:blipFill>
        <p:spPr>
          <a:xfrm>
            <a:off x="284747" y="4991732"/>
            <a:ext cx="4693175" cy="929863"/>
          </a:xfrm>
          <a:prstGeom prst="rect">
            <a:avLst/>
          </a:prstGeom>
        </p:spPr>
      </p:pic>
      <p:sp>
        <p:nvSpPr>
          <p:cNvPr id="22" name="Rectangle 21">
            <a:extLst>
              <a:ext uri="{FF2B5EF4-FFF2-40B4-BE49-F238E27FC236}">
                <a16:creationId xmlns:a16="http://schemas.microsoft.com/office/drawing/2014/main" id="{5DA0519F-7FAC-4BD2-B6D5-CB8415E8B541}"/>
              </a:ext>
            </a:extLst>
          </p:cNvPr>
          <p:cNvSpPr/>
          <p:nvPr/>
        </p:nvSpPr>
        <p:spPr>
          <a:xfrm>
            <a:off x="9749779" y="334804"/>
            <a:ext cx="2090812" cy="341152"/>
          </a:xfrm>
          <a:prstGeom prst="rect">
            <a:avLst/>
          </a:prstGeom>
          <a:solidFill>
            <a:srgbClr val="00A3A6">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400" dirty="0"/>
              <a:t>Anadrome facultative</a:t>
            </a:r>
          </a:p>
        </p:txBody>
      </p:sp>
      <p:sp>
        <p:nvSpPr>
          <p:cNvPr id="14" name="Sous-titre 5">
            <a:extLst>
              <a:ext uri="{FF2B5EF4-FFF2-40B4-BE49-F238E27FC236}">
                <a16:creationId xmlns:a16="http://schemas.microsoft.com/office/drawing/2014/main" id="{C53CFBAE-B822-4D03-9CF9-BE93ADED1EDD}"/>
              </a:ext>
            </a:extLst>
          </p:cNvPr>
          <p:cNvSpPr txBox="1">
            <a:spLocks/>
          </p:cNvSpPr>
          <p:nvPr/>
        </p:nvSpPr>
        <p:spPr>
          <a:xfrm>
            <a:off x="9716527" y="1579566"/>
            <a:ext cx="1322371" cy="234600"/>
          </a:xfrm>
          <a:prstGeom prst="rect">
            <a:avLst/>
          </a:prstGeom>
        </p:spPr>
        <p:txBody>
          <a:bodyPr vert="horz" lIns="91440" tIns="45720" rIns="91440" bIns="45720" rtlCol="0">
            <a:normAutofit fontScale="85000" lnSpcReduction="20000"/>
          </a:bodyPr>
          <a:lstStyle>
            <a:lvl1pPr marL="0" indent="0" algn="l" defTabSz="914400" rtl="0" eaLnBrk="1" latinLnBrk="0" hangingPunct="1">
              <a:lnSpc>
                <a:spcPct val="90000"/>
              </a:lnSpc>
              <a:spcBef>
                <a:spcPts val="1000"/>
              </a:spcBef>
              <a:buFont typeface="Arial" panose="020B0604020202020204" pitchFamily="34" charset="0"/>
              <a:buNone/>
              <a:defRPr sz="2000" kern="1200">
                <a:solidFill>
                  <a:srgbClr val="275662"/>
                </a:solidFill>
                <a:latin typeface="+mn-lt"/>
                <a:ea typeface="+mn-ea"/>
                <a:cs typeface="+mn-cs"/>
              </a:defRPr>
            </a:lvl1pPr>
            <a:lvl2pPr marL="457189"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377"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566"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754"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5943"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131"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32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509"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fr-FR" sz="1400" i="1" dirty="0" err="1"/>
              <a:t>Salmo</a:t>
            </a:r>
            <a:r>
              <a:rPr lang="fr-FR" sz="1400" i="1" dirty="0"/>
              <a:t> </a:t>
            </a:r>
            <a:r>
              <a:rPr lang="fr-FR" sz="1400" i="1" dirty="0" err="1"/>
              <a:t>trutta</a:t>
            </a:r>
            <a:endParaRPr lang="fr-FR" sz="1400" i="1" dirty="0"/>
          </a:p>
        </p:txBody>
      </p:sp>
      <p:pic>
        <p:nvPicPr>
          <p:cNvPr id="15" name="Kerguelen_map_3.png" descr="Kerguelen_map_3.png">
            <a:extLst>
              <a:ext uri="{FF2B5EF4-FFF2-40B4-BE49-F238E27FC236}">
                <a16:creationId xmlns:a16="http://schemas.microsoft.com/office/drawing/2014/main" id="{AD179943-8841-411B-A78C-7E21B9347071}"/>
              </a:ext>
            </a:extLst>
          </p:cNvPr>
          <p:cNvPicPr>
            <a:picLocks noChangeAspect="1"/>
          </p:cNvPicPr>
          <p:nvPr/>
        </p:nvPicPr>
        <p:blipFill>
          <a:blip r:embed="rId7"/>
          <a:srcRect l="30383" t="3821" r="3302" b="37932"/>
          <a:stretch>
            <a:fillRect/>
          </a:stretch>
        </p:blipFill>
        <p:spPr>
          <a:xfrm>
            <a:off x="7353289" y="2449846"/>
            <a:ext cx="4553964" cy="2828588"/>
          </a:xfrm>
          <a:prstGeom prst="rect">
            <a:avLst/>
          </a:prstGeom>
          <a:ln w="12700">
            <a:miter lim="400000"/>
          </a:ln>
        </p:spPr>
      </p:pic>
      <p:pic>
        <p:nvPicPr>
          <p:cNvPr id="16" name="unknown.png" descr="unknown.png">
            <a:extLst>
              <a:ext uri="{FF2B5EF4-FFF2-40B4-BE49-F238E27FC236}">
                <a16:creationId xmlns:a16="http://schemas.microsoft.com/office/drawing/2014/main" id="{C5A5CD93-E038-412E-AAA7-6407328A05F7}"/>
              </a:ext>
            </a:extLst>
          </p:cNvPr>
          <p:cNvPicPr>
            <a:picLocks noChangeAspect="1"/>
          </p:cNvPicPr>
          <p:nvPr/>
        </p:nvPicPr>
        <p:blipFill>
          <a:blip r:embed="rId8"/>
          <a:stretch>
            <a:fillRect/>
          </a:stretch>
        </p:blipFill>
        <p:spPr>
          <a:xfrm>
            <a:off x="8564674" y="2381113"/>
            <a:ext cx="3342579" cy="2897321"/>
          </a:xfrm>
          <a:prstGeom prst="rect">
            <a:avLst/>
          </a:prstGeom>
          <a:ln w="25400">
            <a:solidFill>
              <a:srgbClr val="000000"/>
            </a:solidFill>
            <a:miter lim="400000"/>
          </a:ln>
        </p:spPr>
      </p:pic>
      <p:pic>
        <p:nvPicPr>
          <p:cNvPr id="19" name="Image 18">
            <a:extLst>
              <a:ext uri="{FF2B5EF4-FFF2-40B4-BE49-F238E27FC236}">
                <a16:creationId xmlns:a16="http://schemas.microsoft.com/office/drawing/2014/main" id="{5457732B-08E1-4B7D-BCCF-DB25A84941F8}"/>
              </a:ext>
            </a:extLst>
          </p:cNvPr>
          <p:cNvPicPr>
            <a:picLocks noChangeAspect="1"/>
          </p:cNvPicPr>
          <p:nvPr/>
        </p:nvPicPr>
        <p:blipFill>
          <a:blip r:embed="rId9"/>
          <a:stretch>
            <a:fillRect/>
          </a:stretch>
        </p:blipFill>
        <p:spPr>
          <a:xfrm>
            <a:off x="5227033" y="4485954"/>
            <a:ext cx="3088529" cy="1221353"/>
          </a:xfrm>
          <a:prstGeom prst="rect">
            <a:avLst/>
          </a:prstGeom>
        </p:spPr>
      </p:pic>
      <p:sp>
        <p:nvSpPr>
          <p:cNvPr id="18" name="ZoneTexte 17">
            <a:extLst>
              <a:ext uri="{FF2B5EF4-FFF2-40B4-BE49-F238E27FC236}">
                <a16:creationId xmlns:a16="http://schemas.microsoft.com/office/drawing/2014/main" id="{5B15B3E3-2CEE-4F53-BD14-578D633572AD}"/>
              </a:ext>
            </a:extLst>
          </p:cNvPr>
          <p:cNvSpPr txBox="1"/>
          <p:nvPr/>
        </p:nvSpPr>
        <p:spPr>
          <a:xfrm>
            <a:off x="5227033" y="5938421"/>
            <a:ext cx="4861847" cy="584775"/>
          </a:xfrm>
          <a:prstGeom prst="rect">
            <a:avLst/>
          </a:prstGeom>
          <a:noFill/>
        </p:spPr>
        <p:txBody>
          <a:bodyPr wrap="square" rtlCol="0">
            <a:spAutoFit/>
          </a:bodyPr>
          <a:lstStyle/>
          <a:p>
            <a:r>
              <a:rPr lang="en-US" sz="1600" dirty="0"/>
              <a:t>Evolution de taille des </a:t>
            </a:r>
            <a:r>
              <a:rPr lang="en-US" sz="1600" dirty="0" err="1"/>
              <a:t>jeunes</a:t>
            </a:r>
            <a:r>
              <a:rPr lang="en-US" sz="1600" dirty="0"/>
              <a:t> le long du front: gradient de traits </a:t>
            </a:r>
          </a:p>
        </p:txBody>
      </p:sp>
    </p:spTree>
    <p:extLst>
      <p:ext uri="{BB962C8B-B14F-4D97-AF65-F5344CB8AC3E}">
        <p14:creationId xmlns:p14="http://schemas.microsoft.com/office/powerpoint/2010/main" val="195335582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a:extLst>
              <a:ext uri="{FF2B5EF4-FFF2-40B4-BE49-F238E27FC236}">
                <a16:creationId xmlns:a16="http://schemas.microsoft.com/office/drawing/2014/main" id="{B04BF84E-87D9-44F4-AA24-825D16CC57AD}"/>
              </a:ext>
            </a:extLst>
          </p:cNvPr>
          <p:cNvSpPr>
            <a:spLocks noGrp="1"/>
          </p:cNvSpPr>
          <p:nvPr>
            <p:ph type="title"/>
          </p:nvPr>
        </p:nvSpPr>
        <p:spPr/>
        <p:txBody>
          <a:bodyPr/>
          <a:lstStyle/>
          <a:p>
            <a:r>
              <a:rPr lang="fr-FR" dirty="0"/>
              <a:t>Partie 1: gradient et corrélation de traits </a:t>
            </a:r>
          </a:p>
        </p:txBody>
      </p:sp>
      <p:sp>
        <p:nvSpPr>
          <p:cNvPr id="8" name="Sous-titre 5">
            <a:extLst>
              <a:ext uri="{FF2B5EF4-FFF2-40B4-BE49-F238E27FC236}">
                <a16:creationId xmlns:a16="http://schemas.microsoft.com/office/drawing/2014/main" id="{DBFB25F2-E28E-494A-AF6E-6875E535AB71}"/>
              </a:ext>
            </a:extLst>
          </p:cNvPr>
          <p:cNvSpPr>
            <a:spLocks noGrp="1"/>
          </p:cNvSpPr>
          <p:nvPr>
            <p:ph type="subTitle" idx="10"/>
          </p:nvPr>
        </p:nvSpPr>
        <p:spPr>
          <a:xfrm>
            <a:off x="1122336" y="858842"/>
            <a:ext cx="9680171" cy="679019"/>
          </a:xfrm>
        </p:spPr>
        <p:txBody>
          <a:bodyPr/>
          <a:lstStyle/>
          <a:p>
            <a:r>
              <a:rPr lang="fr-FR" sz="2000" dirty="0"/>
              <a:t>Evolution des traits d’histoire de vie due à différentes pressions de sélection le long du front</a:t>
            </a:r>
          </a:p>
        </p:txBody>
      </p:sp>
      <p:sp>
        <p:nvSpPr>
          <p:cNvPr id="26" name="ZoneTexte 25">
            <a:extLst>
              <a:ext uri="{FF2B5EF4-FFF2-40B4-BE49-F238E27FC236}">
                <a16:creationId xmlns:a16="http://schemas.microsoft.com/office/drawing/2014/main" id="{B9DFB3DD-9A1E-448E-A88B-400C4D552D79}"/>
              </a:ext>
            </a:extLst>
          </p:cNvPr>
          <p:cNvSpPr txBox="1"/>
          <p:nvPr/>
        </p:nvSpPr>
        <p:spPr>
          <a:xfrm>
            <a:off x="1122336" y="1235724"/>
            <a:ext cx="6447827" cy="338554"/>
          </a:xfrm>
          <a:prstGeom prst="rect">
            <a:avLst/>
          </a:prstGeom>
          <a:noFill/>
        </p:spPr>
        <p:txBody>
          <a:bodyPr wrap="square" rtlCol="0">
            <a:spAutoFit/>
          </a:bodyPr>
          <a:lstStyle/>
          <a:p>
            <a:r>
              <a:rPr lang="fr-FR" sz="1600" dirty="0"/>
              <a:t>Coût métabolique associé aux valeurs de trait diffère le long du front</a:t>
            </a:r>
          </a:p>
        </p:txBody>
      </p:sp>
      <p:pic>
        <p:nvPicPr>
          <p:cNvPr id="33" name="unknown.png" descr="unknown.png">
            <a:extLst>
              <a:ext uri="{FF2B5EF4-FFF2-40B4-BE49-F238E27FC236}">
                <a16:creationId xmlns:a16="http://schemas.microsoft.com/office/drawing/2014/main" id="{D9B491DD-3DC6-4A2B-A6CD-5A13B45C94B4}"/>
              </a:ext>
            </a:extLst>
          </p:cNvPr>
          <p:cNvPicPr>
            <a:picLocks noChangeAspect="1"/>
          </p:cNvPicPr>
          <p:nvPr/>
        </p:nvPicPr>
        <p:blipFill>
          <a:blip r:embed="rId3"/>
          <a:stretch>
            <a:fillRect/>
          </a:stretch>
        </p:blipFill>
        <p:spPr>
          <a:xfrm>
            <a:off x="381505" y="1537861"/>
            <a:ext cx="3432841" cy="3294720"/>
          </a:xfrm>
          <a:prstGeom prst="rect">
            <a:avLst/>
          </a:prstGeom>
          <a:ln w="12700">
            <a:miter lim="400000"/>
          </a:ln>
        </p:spPr>
      </p:pic>
    </p:spTree>
    <p:extLst>
      <p:ext uri="{BB962C8B-B14F-4D97-AF65-F5344CB8AC3E}">
        <p14:creationId xmlns:p14="http://schemas.microsoft.com/office/powerpoint/2010/main" val="32898567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67EA3AA0-2DAB-42DF-8405-010A9B1FD367}"/>
              </a:ext>
            </a:extLst>
          </p:cNvPr>
          <p:cNvSpPr/>
          <p:nvPr/>
        </p:nvSpPr>
        <p:spPr>
          <a:xfrm>
            <a:off x="5703760" y="1247701"/>
            <a:ext cx="2567149" cy="284373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b="1" dirty="0"/>
          </a:p>
        </p:txBody>
      </p:sp>
      <p:sp>
        <p:nvSpPr>
          <p:cNvPr id="4" name="Titre 3">
            <a:extLst>
              <a:ext uri="{FF2B5EF4-FFF2-40B4-BE49-F238E27FC236}">
                <a16:creationId xmlns:a16="http://schemas.microsoft.com/office/drawing/2014/main" id="{B04BF84E-87D9-44F4-AA24-825D16CC57AD}"/>
              </a:ext>
            </a:extLst>
          </p:cNvPr>
          <p:cNvSpPr>
            <a:spLocks noGrp="1"/>
          </p:cNvSpPr>
          <p:nvPr>
            <p:ph type="title"/>
          </p:nvPr>
        </p:nvSpPr>
        <p:spPr/>
        <p:txBody>
          <a:bodyPr/>
          <a:lstStyle/>
          <a:p>
            <a:r>
              <a:rPr lang="fr-FR" dirty="0"/>
              <a:t>Partie 1: gradient et corrélation de traits </a:t>
            </a:r>
          </a:p>
        </p:txBody>
      </p:sp>
      <p:sp>
        <p:nvSpPr>
          <p:cNvPr id="8" name="Sous-titre 5">
            <a:extLst>
              <a:ext uri="{FF2B5EF4-FFF2-40B4-BE49-F238E27FC236}">
                <a16:creationId xmlns:a16="http://schemas.microsoft.com/office/drawing/2014/main" id="{DBFB25F2-E28E-494A-AF6E-6875E535AB71}"/>
              </a:ext>
            </a:extLst>
          </p:cNvPr>
          <p:cNvSpPr>
            <a:spLocks noGrp="1"/>
          </p:cNvSpPr>
          <p:nvPr>
            <p:ph type="subTitle" idx="10"/>
          </p:nvPr>
        </p:nvSpPr>
        <p:spPr>
          <a:xfrm>
            <a:off x="1122336" y="858842"/>
            <a:ext cx="9680171" cy="679019"/>
          </a:xfrm>
        </p:spPr>
        <p:txBody>
          <a:bodyPr/>
          <a:lstStyle/>
          <a:p>
            <a:r>
              <a:rPr lang="fr-FR" sz="2000" dirty="0"/>
              <a:t>Evolution des traits d’histoire de vie due à différentes pressions de sélection le long du front</a:t>
            </a:r>
          </a:p>
        </p:txBody>
      </p:sp>
      <p:sp>
        <p:nvSpPr>
          <p:cNvPr id="26" name="ZoneTexte 25">
            <a:extLst>
              <a:ext uri="{FF2B5EF4-FFF2-40B4-BE49-F238E27FC236}">
                <a16:creationId xmlns:a16="http://schemas.microsoft.com/office/drawing/2014/main" id="{B9DFB3DD-9A1E-448E-A88B-400C4D552D79}"/>
              </a:ext>
            </a:extLst>
          </p:cNvPr>
          <p:cNvSpPr txBox="1"/>
          <p:nvPr/>
        </p:nvSpPr>
        <p:spPr>
          <a:xfrm>
            <a:off x="1122336" y="1235724"/>
            <a:ext cx="6447827" cy="338554"/>
          </a:xfrm>
          <a:prstGeom prst="rect">
            <a:avLst/>
          </a:prstGeom>
          <a:noFill/>
        </p:spPr>
        <p:txBody>
          <a:bodyPr wrap="square" rtlCol="0">
            <a:spAutoFit/>
          </a:bodyPr>
          <a:lstStyle/>
          <a:p>
            <a:r>
              <a:rPr lang="fr-FR" sz="1600" dirty="0"/>
              <a:t>Coût métabolique associé aux valeurs de trait diffère le long du front</a:t>
            </a:r>
          </a:p>
        </p:txBody>
      </p:sp>
      <p:pic>
        <p:nvPicPr>
          <p:cNvPr id="33" name="unknown.png" descr="unknown.png">
            <a:extLst>
              <a:ext uri="{FF2B5EF4-FFF2-40B4-BE49-F238E27FC236}">
                <a16:creationId xmlns:a16="http://schemas.microsoft.com/office/drawing/2014/main" id="{D9B491DD-3DC6-4A2B-A6CD-5A13B45C94B4}"/>
              </a:ext>
            </a:extLst>
          </p:cNvPr>
          <p:cNvPicPr>
            <a:picLocks noChangeAspect="1"/>
          </p:cNvPicPr>
          <p:nvPr/>
        </p:nvPicPr>
        <p:blipFill>
          <a:blip r:embed="rId3"/>
          <a:stretch>
            <a:fillRect/>
          </a:stretch>
        </p:blipFill>
        <p:spPr>
          <a:xfrm>
            <a:off x="381505" y="1537861"/>
            <a:ext cx="3432841" cy="3294720"/>
          </a:xfrm>
          <a:prstGeom prst="rect">
            <a:avLst/>
          </a:prstGeom>
          <a:ln w="12700">
            <a:miter lim="400000"/>
          </a:ln>
        </p:spPr>
      </p:pic>
      <p:sp>
        <p:nvSpPr>
          <p:cNvPr id="22" name="Flèche : droite 21">
            <a:extLst>
              <a:ext uri="{FF2B5EF4-FFF2-40B4-BE49-F238E27FC236}">
                <a16:creationId xmlns:a16="http://schemas.microsoft.com/office/drawing/2014/main" id="{E206F246-0265-4C6F-8073-947C0BAB448F}"/>
              </a:ext>
            </a:extLst>
          </p:cNvPr>
          <p:cNvSpPr/>
          <p:nvPr/>
        </p:nvSpPr>
        <p:spPr>
          <a:xfrm>
            <a:off x="5102912" y="1675893"/>
            <a:ext cx="6335993" cy="450000"/>
          </a:xfrm>
          <a:prstGeom prst="rightArrow">
            <a:avLst/>
          </a:prstGeom>
          <a:gradFill flip="none" rotWithShape="1">
            <a:gsLst>
              <a:gs pos="100000">
                <a:schemeClr val="accent1">
                  <a:lumMod val="50000"/>
                </a:schemeClr>
              </a:gs>
              <a:gs pos="0">
                <a:schemeClr val="accent1">
                  <a:lumMod val="20000"/>
                  <a:lumOff val="80000"/>
                </a:scheme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t>Front d’expansion</a:t>
            </a:r>
          </a:p>
        </p:txBody>
      </p:sp>
      <p:sp>
        <p:nvSpPr>
          <p:cNvPr id="11" name="ZoneTexte 10">
            <a:extLst>
              <a:ext uri="{FF2B5EF4-FFF2-40B4-BE49-F238E27FC236}">
                <a16:creationId xmlns:a16="http://schemas.microsoft.com/office/drawing/2014/main" id="{F3619F09-FAA3-4956-A488-D3563579DA97}"/>
              </a:ext>
            </a:extLst>
          </p:cNvPr>
          <p:cNvSpPr txBox="1"/>
          <p:nvPr/>
        </p:nvSpPr>
        <p:spPr>
          <a:xfrm>
            <a:off x="2226112" y="4956649"/>
            <a:ext cx="2567149" cy="830997"/>
          </a:xfrm>
          <a:prstGeom prst="rect">
            <a:avLst/>
          </a:prstGeom>
          <a:solidFill>
            <a:schemeClr val="accent1">
              <a:lumMod val="20000"/>
              <a:lumOff val="80000"/>
            </a:schemeClr>
          </a:solidFill>
        </p:spPr>
        <p:txBody>
          <a:bodyPr wrap="square" rtlCol="0">
            <a:spAutoFit/>
          </a:bodyPr>
          <a:lstStyle/>
          <a:p>
            <a:r>
              <a:rPr lang="fr-FR" sz="1600" dirty="0"/>
              <a:t>Fitness optimale: </a:t>
            </a:r>
          </a:p>
          <a:p>
            <a:r>
              <a:rPr lang="fr-FR" sz="1600" dirty="0"/>
              <a:t>Réduire croissance couteuse</a:t>
            </a:r>
          </a:p>
          <a:p>
            <a:r>
              <a:rPr lang="fr-FR" sz="1600" dirty="0"/>
              <a:t>Retarder âge de 1</a:t>
            </a:r>
            <a:r>
              <a:rPr lang="fr-FR" sz="1600" baseline="30000" dirty="0"/>
              <a:t>ère</a:t>
            </a:r>
            <a:r>
              <a:rPr lang="fr-FR" sz="1600" dirty="0"/>
              <a:t> repro</a:t>
            </a:r>
          </a:p>
        </p:txBody>
      </p:sp>
      <p:sp>
        <p:nvSpPr>
          <p:cNvPr id="12" name="ZoneTexte 11">
            <a:extLst>
              <a:ext uri="{FF2B5EF4-FFF2-40B4-BE49-F238E27FC236}">
                <a16:creationId xmlns:a16="http://schemas.microsoft.com/office/drawing/2014/main" id="{ABBB879D-8544-4935-B72F-9908CD40844C}"/>
              </a:ext>
            </a:extLst>
          </p:cNvPr>
          <p:cNvSpPr txBox="1"/>
          <p:nvPr/>
        </p:nvSpPr>
        <p:spPr>
          <a:xfrm>
            <a:off x="136031" y="4710428"/>
            <a:ext cx="1945269" cy="1077218"/>
          </a:xfrm>
          <a:prstGeom prst="rect">
            <a:avLst/>
          </a:prstGeom>
          <a:solidFill>
            <a:schemeClr val="accent1">
              <a:lumMod val="75000"/>
            </a:schemeClr>
          </a:solidFill>
        </p:spPr>
        <p:txBody>
          <a:bodyPr wrap="square" rtlCol="0">
            <a:spAutoFit/>
          </a:bodyPr>
          <a:lstStyle/>
          <a:p>
            <a:r>
              <a:rPr lang="fr-FR" sz="1600" dirty="0">
                <a:solidFill>
                  <a:schemeClr val="bg1"/>
                </a:solidFill>
              </a:rPr>
              <a:t>Fitness optimale: </a:t>
            </a:r>
          </a:p>
          <a:p>
            <a:r>
              <a:rPr lang="fr-FR" sz="1600" dirty="0">
                <a:solidFill>
                  <a:schemeClr val="bg1"/>
                </a:solidFill>
              </a:rPr>
              <a:t>Croissance rapide</a:t>
            </a:r>
          </a:p>
          <a:p>
            <a:r>
              <a:rPr lang="fr-FR" sz="1600" dirty="0">
                <a:solidFill>
                  <a:schemeClr val="bg1"/>
                </a:solidFill>
              </a:rPr>
              <a:t>Reproduction tôt</a:t>
            </a:r>
          </a:p>
          <a:p>
            <a:r>
              <a:rPr lang="fr-FR" sz="1600" dirty="0">
                <a:solidFill>
                  <a:schemeClr val="bg1"/>
                </a:solidFill>
              </a:rPr>
              <a:t>! coût</a:t>
            </a:r>
          </a:p>
        </p:txBody>
      </p:sp>
      <p:sp>
        <p:nvSpPr>
          <p:cNvPr id="13" name="Triangle rectangle 12">
            <a:extLst>
              <a:ext uri="{FF2B5EF4-FFF2-40B4-BE49-F238E27FC236}">
                <a16:creationId xmlns:a16="http://schemas.microsoft.com/office/drawing/2014/main" id="{5B6869EA-1EA4-4B88-9629-55B21CB9E2EF}"/>
              </a:ext>
            </a:extLst>
          </p:cNvPr>
          <p:cNvSpPr/>
          <p:nvPr/>
        </p:nvSpPr>
        <p:spPr>
          <a:xfrm>
            <a:off x="5203279" y="2301232"/>
            <a:ext cx="6103769" cy="391016"/>
          </a:xfrm>
          <a:prstGeom prst="rtTriangle">
            <a:avLst/>
          </a:prstGeom>
          <a:gradFill flip="none" rotWithShape="1">
            <a:gsLst>
              <a:gs pos="0">
                <a:srgbClr val="275662"/>
              </a:gs>
              <a:gs pos="93000">
                <a:schemeClr val="accent1">
                  <a:lumMod val="1000"/>
                  <a:lumOff val="99000"/>
                </a:schemeClr>
              </a:gs>
            </a:gsLst>
            <a:lin ang="198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dirty="0"/>
              <a:t>Capacité de croissance</a:t>
            </a:r>
          </a:p>
        </p:txBody>
      </p:sp>
      <p:sp>
        <p:nvSpPr>
          <p:cNvPr id="14" name="Triangle rectangle 13">
            <a:extLst>
              <a:ext uri="{FF2B5EF4-FFF2-40B4-BE49-F238E27FC236}">
                <a16:creationId xmlns:a16="http://schemas.microsoft.com/office/drawing/2014/main" id="{1604E2B7-0A38-4088-93E7-FDA34896605B}"/>
              </a:ext>
            </a:extLst>
          </p:cNvPr>
          <p:cNvSpPr/>
          <p:nvPr/>
        </p:nvSpPr>
        <p:spPr>
          <a:xfrm flipH="1">
            <a:off x="5203281" y="2918257"/>
            <a:ext cx="6105600" cy="392400"/>
          </a:xfrm>
          <a:prstGeom prst="rtTriangle">
            <a:avLst/>
          </a:prstGeom>
          <a:gradFill flip="none" rotWithShape="1">
            <a:gsLst>
              <a:gs pos="0">
                <a:srgbClr val="275662"/>
              </a:gs>
              <a:gs pos="93000">
                <a:schemeClr val="accent1">
                  <a:lumMod val="1000"/>
                  <a:lumOff val="99000"/>
                </a:schemeClr>
              </a:gs>
            </a:gsLst>
            <a:lin ang="198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fr-FR" dirty="0"/>
              <a:t>Age 1</a:t>
            </a:r>
            <a:r>
              <a:rPr lang="fr-FR" baseline="30000" dirty="0"/>
              <a:t>ère</a:t>
            </a:r>
            <a:r>
              <a:rPr lang="fr-FR" dirty="0"/>
              <a:t> reproduction</a:t>
            </a:r>
          </a:p>
        </p:txBody>
      </p:sp>
    </p:spTree>
    <p:extLst>
      <p:ext uri="{BB962C8B-B14F-4D97-AF65-F5344CB8AC3E}">
        <p14:creationId xmlns:p14="http://schemas.microsoft.com/office/powerpoint/2010/main" val="390329633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67EA3AA0-2DAB-42DF-8405-010A9B1FD367}"/>
              </a:ext>
            </a:extLst>
          </p:cNvPr>
          <p:cNvSpPr/>
          <p:nvPr/>
        </p:nvSpPr>
        <p:spPr>
          <a:xfrm>
            <a:off x="5703760" y="1247701"/>
            <a:ext cx="2567149" cy="284373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b="1" dirty="0"/>
          </a:p>
        </p:txBody>
      </p:sp>
      <p:sp>
        <p:nvSpPr>
          <p:cNvPr id="4" name="Titre 3">
            <a:extLst>
              <a:ext uri="{FF2B5EF4-FFF2-40B4-BE49-F238E27FC236}">
                <a16:creationId xmlns:a16="http://schemas.microsoft.com/office/drawing/2014/main" id="{B04BF84E-87D9-44F4-AA24-825D16CC57AD}"/>
              </a:ext>
            </a:extLst>
          </p:cNvPr>
          <p:cNvSpPr>
            <a:spLocks noGrp="1"/>
          </p:cNvSpPr>
          <p:nvPr>
            <p:ph type="title"/>
          </p:nvPr>
        </p:nvSpPr>
        <p:spPr/>
        <p:txBody>
          <a:bodyPr/>
          <a:lstStyle/>
          <a:p>
            <a:r>
              <a:rPr lang="fr-FR" dirty="0"/>
              <a:t>Partie 1: gradient et corrélation de traits </a:t>
            </a:r>
          </a:p>
        </p:txBody>
      </p:sp>
      <p:sp>
        <p:nvSpPr>
          <p:cNvPr id="8" name="Sous-titre 5">
            <a:extLst>
              <a:ext uri="{FF2B5EF4-FFF2-40B4-BE49-F238E27FC236}">
                <a16:creationId xmlns:a16="http://schemas.microsoft.com/office/drawing/2014/main" id="{DBFB25F2-E28E-494A-AF6E-6875E535AB71}"/>
              </a:ext>
            </a:extLst>
          </p:cNvPr>
          <p:cNvSpPr>
            <a:spLocks noGrp="1"/>
          </p:cNvSpPr>
          <p:nvPr>
            <p:ph type="subTitle" idx="10"/>
          </p:nvPr>
        </p:nvSpPr>
        <p:spPr>
          <a:xfrm>
            <a:off x="1122336" y="858842"/>
            <a:ext cx="9680171" cy="679019"/>
          </a:xfrm>
        </p:spPr>
        <p:txBody>
          <a:bodyPr/>
          <a:lstStyle/>
          <a:p>
            <a:r>
              <a:rPr lang="fr-FR" sz="2000" dirty="0"/>
              <a:t>Evolution des traits d’histoire de vie due à différentes pressions de sélection le long du front</a:t>
            </a:r>
          </a:p>
        </p:txBody>
      </p:sp>
      <p:sp>
        <p:nvSpPr>
          <p:cNvPr id="26" name="ZoneTexte 25">
            <a:extLst>
              <a:ext uri="{FF2B5EF4-FFF2-40B4-BE49-F238E27FC236}">
                <a16:creationId xmlns:a16="http://schemas.microsoft.com/office/drawing/2014/main" id="{B9DFB3DD-9A1E-448E-A88B-400C4D552D79}"/>
              </a:ext>
            </a:extLst>
          </p:cNvPr>
          <p:cNvSpPr txBox="1"/>
          <p:nvPr/>
        </p:nvSpPr>
        <p:spPr>
          <a:xfrm>
            <a:off x="1122336" y="1235724"/>
            <a:ext cx="6447827" cy="338554"/>
          </a:xfrm>
          <a:prstGeom prst="rect">
            <a:avLst/>
          </a:prstGeom>
          <a:noFill/>
        </p:spPr>
        <p:txBody>
          <a:bodyPr wrap="square" rtlCol="0">
            <a:spAutoFit/>
          </a:bodyPr>
          <a:lstStyle/>
          <a:p>
            <a:r>
              <a:rPr lang="fr-FR" sz="1600" dirty="0"/>
              <a:t>Coût métabolique associé aux valeurs de trait diffère le long du front</a:t>
            </a:r>
          </a:p>
        </p:txBody>
      </p:sp>
      <p:pic>
        <p:nvPicPr>
          <p:cNvPr id="33" name="unknown.png" descr="unknown.png">
            <a:extLst>
              <a:ext uri="{FF2B5EF4-FFF2-40B4-BE49-F238E27FC236}">
                <a16:creationId xmlns:a16="http://schemas.microsoft.com/office/drawing/2014/main" id="{D9B491DD-3DC6-4A2B-A6CD-5A13B45C94B4}"/>
              </a:ext>
            </a:extLst>
          </p:cNvPr>
          <p:cNvPicPr>
            <a:picLocks noChangeAspect="1"/>
          </p:cNvPicPr>
          <p:nvPr/>
        </p:nvPicPr>
        <p:blipFill>
          <a:blip r:embed="rId3"/>
          <a:stretch>
            <a:fillRect/>
          </a:stretch>
        </p:blipFill>
        <p:spPr>
          <a:xfrm>
            <a:off x="381505" y="1537861"/>
            <a:ext cx="3432841" cy="3294720"/>
          </a:xfrm>
          <a:prstGeom prst="rect">
            <a:avLst/>
          </a:prstGeom>
          <a:ln w="12700">
            <a:miter lim="400000"/>
          </a:ln>
        </p:spPr>
      </p:pic>
      <p:sp>
        <p:nvSpPr>
          <p:cNvPr id="22" name="Flèche : droite 21">
            <a:extLst>
              <a:ext uri="{FF2B5EF4-FFF2-40B4-BE49-F238E27FC236}">
                <a16:creationId xmlns:a16="http://schemas.microsoft.com/office/drawing/2014/main" id="{E206F246-0265-4C6F-8073-947C0BAB448F}"/>
              </a:ext>
            </a:extLst>
          </p:cNvPr>
          <p:cNvSpPr/>
          <p:nvPr/>
        </p:nvSpPr>
        <p:spPr>
          <a:xfrm>
            <a:off x="5102912" y="1675893"/>
            <a:ext cx="6335993" cy="450000"/>
          </a:xfrm>
          <a:prstGeom prst="rightArrow">
            <a:avLst/>
          </a:prstGeom>
          <a:gradFill flip="none" rotWithShape="1">
            <a:gsLst>
              <a:gs pos="100000">
                <a:schemeClr val="accent1">
                  <a:lumMod val="50000"/>
                </a:schemeClr>
              </a:gs>
              <a:gs pos="0">
                <a:schemeClr val="accent1">
                  <a:lumMod val="20000"/>
                  <a:lumOff val="80000"/>
                </a:scheme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t>Front d’expansion</a:t>
            </a:r>
          </a:p>
        </p:txBody>
      </p:sp>
      <p:sp>
        <p:nvSpPr>
          <p:cNvPr id="11" name="ZoneTexte 10">
            <a:extLst>
              <a:ext uri="{FF2B5EF4-FFF2-40B4-BE49-F238E27FC236}">
                <a16:creationId xmlns:a16="http://schemas.microsoft.com/office/drawing/2014/main" id="{F3619F09-FAA3-4956-A488-D3563579DA97}"/>
              </a:ext>
            </a:extLst>
          </p:cNvPr>
          <p:cNvSpPr txBox="1"/>
          <p:nvPr/>
        </p:nvSpPr>
        <p:spPr>
          <a:xfrm>
            <a:off x="2226112" y="4956649"/>
            <a:ext cx="2567149" cy="830997"/>
          </a:xfrm>
          <a:prstGeom prst="rect">
            <a:avLst/>
          </a:prstGeom>
          <a:solidFill>
            <a:schemeClr val="accent1">
              <a:lumMod val="20000"/>
              <a:lumOff val="80000"/>
            </a:schemeClr>
          </a:solidFill>
        </p:spPr>
        <p:txBody>
          <a:bodyPr wrap="square" rtlCol="0">
            <a:spAutoFit/>
          </a:bodyPr>
          <a:lstStyle/>
          <a:p>
            <a:r>
              <a:rPr lang="fr-FR" sz="1600" dirty="0"/>
              <a:t>Fitness optimale: </a:t>
            </a:r>
          </a:p>
          <a:p>
            <a:r>
              <a:rPr lang="fr-FR" sz="1600" dirty="0"/>
              <a:t>Réduire croissance couteuse</a:t>
            </a:r>
          </a:p>
          <a:p>
            <a:r>
              <a:rPr lang="fr-FR" sz="1600" dirty="0"/>
              <a:t>Retarder âge de 1</a:t>
            </a:r>
            <a:r>
              <a:rPr lang="fr-FR" sz="1600" baseline="30000" dirty="0"/>
              <a:t>ère</a:t>
            </a:r>
            <a:r>
              <a:rPr lang="fr-FR" sz="1600" dirty="0"/>
              <a:t> repro</a:t>
            </a:r>
          </a:p>
        </p:txBody>
      </p:sp>
      <p:sp>
        <p:nvSpPr>
          <p:cNvPr id="12" name="ZoneTexte 11">
            <a:extLst>
              <a:ext uri="{FF2B5EF4-FFF2-40B4-BE49-F238E27FC236}">
                <a16:creationId xmlns:a16="http://schemas.microsoft.com/office/drawing/2014/main" id="{ABBB879D-8544-4935-B72F-9908CD40844C}"/>
              </a:ext>
            </a:extLst>
          </p:cNvPr>
          <p:cNvSpPr txBox="1"/>
          <p:nvPr/>
        </p:nvSpPr>
        <p:spPr>
          <a:xfrm>
            <a:off x="136031" y="4710428"/>
            <a:ext cx="1945269" cy="1077218"/>
          </a:xfrm>
          <a:prstGeom prst="rect">
            <a:avLst/>
          </a:prstGeom>
          <a:solidFill>
            <a:schemeClr val="accent1">
              <a:lumMod val="75000"/>
            </a:schemeClr>
          </a:solidFill>
        </p:spPr>
        <p:txBody>
          <a:bodyPr wrap="square" rtlCol="0">
            <a:spAutoFit/>
          </a:bodyPr>
          <a:lstStyle/>
          <a:p>
            <a:r>
              <a:rPr lang="fr-FR" sz="1600" dirty="0">
                <a:solidFill>
                  <a:schemeClr val="bg1"/>
                </a:solidFill>
              </a:rPr>
              <a:t>Fitness optimale: </a:t>
            </a:r>
          </a:p>
          <a:p>
            <a:r>
              <a:rPr lang="fr-FR" sz="1600" dirty="0">
                <a:solidFill>
                  <a:schemeClr val="bg1"/>
                </a:solidFill>
              </a:rPr>
              <a:t>Croissance rapide</a:t>
            </a:r>
          </a:p>
          <a:p>
            <a:r>
              <a:rPr lang="fr-FR" sz="1600" dirty="0">
                <a:solidFill>
                  <a:schemeClr val="bg1"/>
                </a:solidFill>
              </a:rPr>
              <a:t>Reproduction tôt</a:t>
            </a:r>
          </a:p>
          <a:p>
            <a:r>
              <a:rPr lang="fr-FR" sz="1600" dirty="0">
                <a:solidFill>
                  <a:schemeClr val="bg1"/>
                </a:solidFill>
              </a:rPr>
              <a:t>! coût</a:t>
            </a:r>
          </a:p>
        </p:txBody>
      </p:sp>
      <p:sp>
        <p:nvSpPr>
          <p:cNvPr id="13" name="Triangle rectangle 12">
            <a:extLst>
              <a:ext uri="{FF2B5EF4-FFF2-40B4-BE49-F238E27FC236}">
                <a16:creationId xmlns:a16="http://schemas.microsoft.com/office/drawing/2014/main" id="{5B6869EA-1EA4-4B88-9629-55B21CB9E2EF}"/>
              </a:ext>
            </a:extLst>
          </p:cNvPr>
          <p:cNvSpPr/>
          <p:nvPr/>
        </p:nvSpPr>
        <p:spPr>
          <a:xfrm>
            <a:off x="5203279" y="2301232"/>
            <a:ext cx="6103769" cy="391016"/>
          </a:xfrm>
          <a:prstGeom prst="rtTriangle">
            <a:avLst/>
          </a:prstGeom>
          <a:gradFill flip="none" rotWithShape="1">
            <a:gsLst>
              <a:gs pos="0">
                <a:srgbClr val="275662"/>
              </a:gs>
              <a:gs pos="93000">
                <a:schemeClr val="accent1">
                  <a:lumMod val="1000"/>
                  <a:lumOff val="99000"/>
                </a:schemeClr>
              </a:gs>
            </a:gsLst>
            <a:lin ang="198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dirty="0"/>
              <a:t>Capacité de croissance</a:t>
            </a:r>
          </a:p>
        </p:txBody>
      </p:sp>
      <p:sp>
        <p:nvSpPr>
          <p:cNvPr id="14" name="Triangle rectangle 13">
            <a:extLst>
              <a:ext uri="{FF2B5EF4-FFF2-40B4-BE49-F238E27FC236}">
                <a16:creationId xmlns:a16="http://schemas.microsoft.com/office/drawing/2014/main" id="{1604E2B7-0A38-4088-93E7-FDA34896605B}"/>
              </a:ext>
            </a:extLst>
          </p:cNvPr>
          <p:cNvSpPr/>
          <p:nvPr/>
        </p:nvSpPr>
        <p:spPr>
          <a:xfrm flipH="1">
            <a:off x="5203281" y="2918257"/>
            <a:ext cx="6105600" cy="392400"/>
          </a:xfrm>
          <a:prstGeom prst="rtTriangle">
            <a:avLst/>
          </a:prstGeom>
          <a:gradFill flip="none" rotWithShape="1">
            <a:gsLst>
              <a:gs pos="0">
                <a:srgbClr val="275662"/>
              </a:gs>
              <a:gs pos="93000">
                <a:schemeClr val="accent1">
                  <a:lumMod val="1000"/>
                  <a:lumOff val="99000"/>
                </a:schemeClr>
              </a:gs>
            </a:gsLst>
            <a:lin ang="198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fr-FR" dirty="0"/>
              <a:t>Age 1</a:t>
            </a:r>
            <a:r>
              <a:rPr lang="fr-FR" baseline="30000" dirty="0"/>
              <a:t>ère</a:t>
            </a:r>
            <a:r>
              <a:rPr lang="fr-FR" dirty="0"/>
              <a:t> reproduction</a:t>
            </a:r>
          </a:p>
        </p:txBody>
      </p:sp>
      <p:sp>
        <p:nvSpPr>
          <p:cNvPr id="23" name="Triangle rectangle 22">
            <a:extLst>
              <a:ext uri="{FF2B5EF4-FFF2-40B4-BE49-F238E27FC236}">
                <a16:creationId xmlns:a16="http://schemas.microsoft.com/office/drawing/2014/main" id="{D5072527-9C37-470B-8599-4F44CF068F6F}"/>
              </a:ext>
            </a:extLst>
          </p:cNvPr>
          <p:cNvSpPr/>
          <p:nvPr/>
        </p:nvSpPr>
        <p:spPr>
          <a:xfrm>
            <a:off x="5219024" y="3700423"/>
            <a:ext cx="6103769" cy="391016"/>
          </a:xfrm>
          <a:prstGeom prst="rtTriangle">
            <a:avLst/>
          </a:prstGeom>
          <a:gradFill flip="none" rotWithShape="1">
            <a:gsLst>
              <a:gs pos="0">
                <a:srgbClr val="275662"/>
              </a:gs>
              <a:gs pos="93000">
                <a:schemeClr val="accent1">
                  <a:lumMod val="1000"/>
                  <a:lumOff val="99000"/>
                </a:schemeClr>
              </a:gs>
            </a:gsLst>
            <a:lin ang="198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dirty="0"/>
              <a:t>Coût</a:t>
            </a:r>
          </a:p>
        </p:txBody>
      </p:sp>
      <p:sp>
        <p:nvSpPr>
          <p:cNvPr id="24" name="Triangle rectangle 23">
            <a:extLst>
              <a:ext uri="{FF2B5EF4-FFF2-40B4-BE49-F238E27FC236}">
                <a16:creationId xmlns:a16="http://schemas.microsoft.com/office/drawing/2014/main" id="{88F7C97A-3539-4AC6-ADE2-7DD9CA571710}"/>
              </a:ext>
            </a:extLst>
          </p:cNvPr>
          <p:cNvSpPr/>
          <p:nvPr/>
        </p:nvSpPr>
        <p:spPr>
          <a:xfrm>
            <a:off x="5219025" y="4298116"/>
            <a:ext cx="6103769" cy="391016"/>
          </a:xfrm>
          <a:prstGeom prst="rtTriangle">
            <a:avLst/>
          </a:prstGeom>
          <a:gradFill flip="none" rotWithShape="1">
            <a:gsLst>
              <a:gs pos="0">
                <a:srgbClr val="275662"/>
              </a:gs>
              <a:gs pos="93000">
                <a:schemeClr val="accent1">
                  <a:lumMod val="1000"/>
                  <a:lumOff val="99000"/>
                </a:schemeClr>
              </a:gs>
            </a:gsLst>
            <a:lin ang="198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dirty="0"/>
              <a:t>Stress oxydatif </a:t>
            </a:r>
          </a:p>
        </p:txBody>
      </p:sp>
      <p:sp>
        <p:nvSpPr>
          <p:cNvPr id="25" name="Triangle rectangle 24">
            <a:extLst>
              <a:ext uri="{FF2B5EF4-FFF2-40B4-BE49-F238E27FC236}">
                <a16:creationId xmlns:a16="http://schemas.microsoft.com/office/drawing/2014/main" id="{2348A98F-ED78-44F4-9D59-503A5904B99D}"/>
              </a:ext>
            </a:extLst>
          </p:cNvPr>
          <p:cNvSpPr/>
          <p:nvPr/>
        </p:nvSpPr>
        <p:spPr>
          <a:xfrm flipH="1">
            <a:off x="4983486" y="5023762"/>
            <a:ext cx="6341140" cy="392400"/>
          </a:xfrm>
          <a:prstGeom prst="rtTriangle">
            <a:avLst/>
          </a:prstGeom>
          <a:gradFill flip="none" rotWithShape="1">
            <a:gsLst>
              <a:gs pos="0">
                <a:srgbClr val="275662"/>
              </a:gs>
              <a:gs pos="93000">
                <a:schemeClr val="accent1">
                  <a:lumMod val="1000"/>
                  <a:lumOff val="99000"/>
                </a:schemeClr>
              </a:gs>
            </a:gsLst>
            <a:lin ang="198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fr-FR" dirty="0"/>
              <a:t>RTL – fitness ? </a:t>
            </a:r>
          </a:p>
        </p:txBody>
      </p:sp>
      <p:sp>
        <p:nvSpPr>
          <p:cNvPr id="28" name="ZoneTexte 27">
            <a:extLst>
              <a:ext uri="{FF2B5EF4-FFF2-40B4-BE49-F238E27FC236}">
                <a16:creationId xmlns:a16="http://schemas.microsoft.com/office/drawing/2014/main" id="{113936F6-8DB4-4AF0-948A-1930A577445C}"/>
              </a:ext>
            </a:extLst>
          </p:cNvPr>
          <p:cNvSpPr txBox="1"/>
          <p:nvPr/>
        </p:nvSpPr>
        <p:spPr>
          <a:xfrm>
            <a:off x="7398741" y="3938834"/>
            <a:ext cx="1537276" cy="1477328"/>
          </a:xfrm>
          <a:prstGeom prst="rect">
            <a:avLst/>
          </a:prstGeom>
          <a:solidFill>
            <a:schemeClr val="accent6">
              <a:lumMod val="60000"/>
              <a:lumOff val="40000"/>
            </a:schemeClr>
          </a:solidFill>
        </p:spPr>
        <p:txBody>
          <a:bodyPr wrap="square" rtlCol="0">
            <a:spAutoFit/>
          </a:bodyPr>
          <a:lstStyle/>
          <a:p>
            <a:pPr algn="l"/>
            <a:r>
              <a:rPr lang="fr-FR" dirty="0">
                <a:solidFill>
                  <a:srgbClr val="FF0000"/>
                </a:solidFill>
              </a:rPr>
              <a:t>Taille relative des télomères (RTL)</a:t>
            </a:r>
            <a:r>
              <a:rPr lang="de-DE" sz="1800" b="0" i="0" u="none" strike="noStrike" baseline="0" dirty="0">
                <a:latin typeface="Lato-Regular"/>
              </a:rPr>
              <a:t> </a:t>
            </a:r>
            <a:r>
              <a:rPr lang="de-DE" sz="1200" b="0" i="0" u="none" strike="noStrike" baseline="0" dirty="0">
                <a:solidFill>
                  <a:schemeClr val="bg1"/>
                </a:solidFill>
                <a:latin typeface="Lato-Regular"/>
              </a:rPr>
              <a:t>Von </a:t>
            </a:r>
            <a:r>
              <a:rPr lang="de-DE" sz="1200" b="0" i="0" u="none" strike="noStrike" baseline="0" dirty="0" err="1">
                <a:solidFill>
                  <a:schemeClr val="bg1"/>
                </a:solidFill>
                <a:latin typeface="Lato-Regular"/>
              </a:rPr>
              <a:t>Zglinicki</a:t>
            </a:r>
            <a:r>
              <a:rPr lang="de-DE" sz="1200" b="0" i="0" u="none" strike="noStrike" baseline="0" dirty="0">
                <a:solidFill>
                  <a:schemeClr val="bg1"/>
                </a:solidFill>
                <a:latin typeface="Lato-Regular"/>
              </a:rPr>
              <a:t>, 2002; Reichert &amp; Stier, </a:t>
            </a:r>
            <a:r>
              <a:rPr lang="fr-FR" sz="1200" b="0" i="0" u="none" strike="noStrike" baseline="0" dirty="0">
                <a:solidFill>
                  <a:schemeClr val="bg1"/>
                </a:solidFill>
                <a:latin typeface="Lato-Regular"/>
              </a:rPr>
              <a:t>2017</a:t>
            </a:r>
            <a:endParaRPr lang="fr-FR" sz="1200" dirty="0">
              <a:solidFill>
                <a:schemeClr val="bg1"/>
              </a:solidFill>
            </a:endParaRPr>
          </a:p>
        </p:txBody>
      </p:sp>
    </p:spTree>
    <p:extLst>
      <p:ext uri="{BB962C8B-B14F-4D97-AF65-F5344CB8AC3E}">
        <p14:creationId xmlns:p14="http://schemas.microsoft.com/office/powerpoint/2010/main" val="409474870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Espace réservé du texte 2">
            <a:extLst>
              <a:ext uri="{FF2B5EF4-FFF2-40B4-BE49-F238E27FC236}">
                <a16:creationId xmlns:a16="http://schemas.microsoft.com/office/drawing/2014/main" id="{6D7E0929-5A49-4B34-9753-1191BB509812}"/>
              </a:ext>
            </a:extLst>
          </p:cNvPr>
          <p:cNvSpPr txBox="1">
            <a:spLocks/>
          </p:cNvSpPr>
          <p:nvPr/>
        </p:nvSpPr>
        <p:spPr>
          <a:xfrm>
            <a:off x="3666880" y="1537861"/>
            <a:ext cx="7135627" cy="4006733"/>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1600" kern="1200">
                <a:solidFill>
                  <a:schemeClr val="tx1"/>
                </a:solidFill>
                <a:latin typeface="+mn-lt"/>
                <a:ea typeface="+mn-ea"/>
                <a:cs typeface="+mn-cs"/>
              </a:defRPr>
            </a:lvl1pPr>
            <a:lvl2pPr marL="457189" indent="0" algn="l" defTabSz="914400" rtl="0" eaLnBrk="1" latinLnBrk="0" hangingPunct="1">
              <a:lnSpc>
                <a:spcPct val="90000"/>
              </a:lnSpc>
              <a:spcBef>
                <a:spcPts val="500"/>
              </a:spcBef>
              <a:buFont typeface="Arial" panose="020B0604020202020204" pitchFamily="34" charset="0"/>
              <a:buNone/>
              <a:defRPr sz="2000" kern="1200">
                <a:solidFill>
                  <a:schemeClr val="tx1">
                    <a:tint val="75000"/>
                  </a:schemeClr>
                </a:solidFill>
                <a:latin typeface="+mn-lt"/>
                <a:ea typeface="+mn-ea"/>
                <a:cs typeface="+mn-cs"/>
              </a:defRPr>
            </a:lvl2pPr>
            <a:lvl3pPr marL="914377" indent="0" algn="l" defTabSz="914400" rtl="0" eaLnBrk="1" latinLnBrk="0" hangingPunct="1">
              <a:lnSpc>
                <a:spcPct val="90000"/>
              </a:lnSpc>
              <a:spcBef>
                <a:spcPts val="500"/>
              </a:spcBef>
              <a:buFont typeface="Arial" panose="020B0604020202020204" pitchFamily="34" charset="0"/>
              <a:buNone/>
              <a:defRPr sz="1800" kern="1200">
                <a:solidFill>
                  <a:schemeClr val="tx1">
                    <a:tint val="75000"/>
                  </a:schemeClr>
                </a:solidFill>
                <a:latin typeface="+mn-lt"/>
                <a:ea typeface="+mn-ea"/>
                <a:cs typeface="+mn-cs"/>
              </a:defRPr>
            </a:lvl3pPr>
            <a:lvl4pPr marL="1371566"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4pPr>
            <a:lvl5pPr marL="1828754"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5pPr>
            <a:lvl6pPr marL="2285943"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6pPr>
            <a:lvl7pPr marL="2743131"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7pPr>
            <a:lvl8pPr marL="320032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8pPr>
            <a:lvl9pPr marL="3657509"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9pPr>
          </a:lstStyle>
          <a:p>
            <a:endParaRPr lang="fr-FR" dirty="0"/>
          </a:p>
        </p:txBody>
      </p:sp>
      <p:sp>
        <p:nvSpPr>
          <p:cNvPr id="14" name="ZoneTexte 13">
            <a:extLst>
              <a:ext uri="{FF2B5EF4-FFF2-40B4-BE49-F238E27FC236}">
                <a16:creationId xmlns:a16="http://schemas.microsoft.com/office/drawing/2014/main" id="{3E1E655A-5DBF-45B4-B890-D15D157E644A}"/>
              </a:ext>
            </a:extLst>
          </p:cNvPr>
          <p:cNvSpPr txBox="1"/>
          <p:nvPr/>
        </p:nvSpPr>
        <p:spPr>
          <a:xfrm>
            <a:off x="3837623" y="1028343"/>
            <a:ext cx="7611056" cy="3139321"/>
          </a:xfrm>
          <a:prstGeom prst="rect">
            <a:avLst/>
          </a:prstGeom>
          <a:noFill/>
        </p:spPr>
        <p:txBody>
          <a:bodyPr wrap="square" rtlCol="0">
            <a:spAutoFit/>
          </a:bodyPr>
          <a:lstStyle/>
          <a:p>
            <a:pPr marL="342900" indent="-342900">
              <a:buFontTx/>
              <a:buAutoNum type="arabicParenR"/>
            </a:pPr>
            <a:r>
              <a:rPr lang="fr-FR" dirty="0"/>
              <a:t>Caractériser variation génétique entre les populations dans le temps</a:t>
            </a:r>
          </a:p>
          <a:p>
            <a:endParaRPr lang="fr-FR" dirty="0"/>
          </a:p>
          <a:p>
            <a:r>
              <a:rPr lang="fr-FR" dirty="0"/>
              <a:t>De quelle manière se fait la dispersion ?</a:t>
            </a:r>
          </a:p>
          <a:p>
            <a:r>
              <a:rPr lang="fr-FR" dirty="0"/>
              <a:t>THV : correspondance génétique ?</a:t>
            </a:r>
          </a:p>
          <a:p>
            <a:endParaRPr lang="fr-FR" dirty="0"/>
          </a:p>
          <a:p>
            <a:endParaRPr lang="fr-FR" dirty="0"/>
          </a:p>
          <a:p>
            <a:r>
              <a:rPr lang="fr-FR" dirty="0"/>
              <a:t>	</a:t>
            </a:r>
            <a:br>
              <a:rPr lang="fr-FR" dirty="0"/>
            </a:br>
            <a:endParaRPr lang="fr-FR" dirty="0"/>
          </a:p>
          <a:p>
            <a:r>
              <a:rPr lang="fr-FR" dirty="0"/>
              <a:t>									</a:t>
            </a:r>
            <a:br>
              <a:rPr lang="fr-FR" dirty="0"/>
            </a:br>
            <a:r>
              <a:rPr lang="fr-FR" dirty="0"/>
              <a:t>	</a:t>
            </a:r>
          </a:p>
          <a:p>
            <a:endParaRPr lang="fr-FR" dirty="0"/>
          </a:p>
        </p:txBody>
      </p:sp>
      <p:sp>
        <p:nvSpPr>
          <p:cNvPr id="19" name="Titre 3">
            <a:extLst>
              <a:ext uri="{FF2B5EF4-FFF2-40B4-BE49-F238E27FC236}">
                <a16:creationId xmlns:a16="http://schemas.microsoft.com/office/drawing/2014/main" id="{BA31146C-A05E-4CAC-A6E8-93745B0B2ABD}"/>
              </a:ext>
            </a:extLst>
          </p:cNvPr>
          <p:cNvSpPr>
            <a:spLocks noGrp="1"/>
          </p:cNvSpPr>
          <p:nvPr>
            <p:ph type="title"/>
          </p:nvPr>
        </p:nvSpPr>
        <p:spPr>
          <a:xfrm>
            <a:off x="743192" y="149638"/>
            <a:ext cx="10216343" cy="888251"/>
          </a:xfrm>
        </p:spPr>
        <p:txBody>
          <a:bodyPr>
            <a:normAutofit/>
          </a:bodyPr>
          <a:lstStyle/>
          <a:p>
            <a:r>
              <a:rPr lang="fr-FR" dirty="0"/>
              <a:t>Partie 2: signatures génétiques de l’expansion et la sélection</a:t>
            </a:r>
          </a:p>
        </p:txBody>
      </p:sp>
      <p:pic>
        <p:nvPicPr>
          <p:cNvPr id="8" name="unknown.png" descr="unknown.png">
            <a:extLst>
              <a:ext uri="{FF2B5EF4-FFF2-40B4-BE49-F238E27FC236}">
                <a16:creationId xmlns:a16="http://schemas.microsoft.com/office/drawing/2014/main" id="{7A247F6B-AC28-4274-B58B-B5D639618585}"/>
              </a:ext>
            </a:extLst>
          </p:cNvPr>
          <p:cNvPicPr>
            <a:picLocks noChangeAspect="1"/>
          </p:cNvPicPr>
          <p:nvPr/>
        </p:nvPicPr>
        <p:blipFill>
          <a:blip r:embed="rId3"/>
          <a:stretch>
            <a:fillRect/>
          </a:stretch>
        </p:blipFill>
        <p:spPr>
          <a:xfrm>
            <a:off x="259976" y="858842"/>
            <a:ext cx="3094431" cy="2969926"/>
          </a:xfrm>
          <a:prstGeom prst="rect">
            <a:avLst/>
          </a:prstGeom>
          <a:ln w="12700">
            <a:miter lim="400000"/>
          </a:ln>
        </p:spPr>
      </p:pic>
    </p:spTree>
    <p:extLst>
      <p:ext uri="{BB962C8B-B14F-4D97-AF65-F5344CB8AC3E}">
        <p14:creationId xmlns:p14="http://schemas.microsoft.com/office/powerpoint/2010/main" val="43693495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Espace réservé du texte 2">
            <a:extLst>
              <a:ext uri="{FF2B5EF4-FFF2-40B4-BE49-F238E27FC236}">
                <a16:creationId xmlns:a16="http://schemas.microsoft.com/office/drawing/2014/main" id="{6D7E0929-5A49-4B34-9753-1191BB509812}"/>
              </a:ext>
            </a:extLst>
          </p:cNvPr>
          <p:cNvSpPr txBox="1">
            <a:spLocks/>
          </p:cNvSpPr>
          <p:nvPr/>
        </p:nvSpPr>
        <p:spPr>
          <a:xfrm>
            <a:off x="3666880" y="1537861"/>
            <a:ext cx="7135627" cy="4006733"/>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1600" kern="1200">
                <a:solidFill>
                  <a:schemeClr val="tx1"/>
                </a:solidFill>
                <a:latin typeface="+mn-lt"/>
                <a:ea typeface="+mn-ea"/>
                <a:cs typeface="+mn-cs"/>
              </a:defRPr>
            </a:lvl1pPr>
            <a:lvl2pPr marL="457189" indent="0" algn="l" defTabSz="914400" rtl="0" eaLnBrk="1" latinLnBrk="0" hangingPunct="1">
              <a:lnSpc>
                <a:spcPct val="90000"/>
              </a:lnSpc>
              <a:spcBef>
                <a:spcPts val="500"/>
              </a:spcBef>
              <a:buFont typeface="Arial" panose="020B0604020202020204" pitchFamily="34" charset="0"/>
              <a:buNone/>
              <a:defRPr sz="2000" kern="1200">
                <a:solidFill>
                  <a:schemeClr val="tx1">
                    <a:tint val="75000"/>
                  </a:schemeClr>
                </a:solidFill>
                <a:latin typeface="+mn-lt"/>
                <a:ea typeface="+mn-ea"/>
                <a:cs typeface="+mn-cs"/>
              </a:defRPr>
            </a:lvl2pPr>
            <a:lvl3pPr marL="914377" indent="0" algn="l" defTabSz="914400" rtl="0" eaLnBrk="1" latinLnBrk="0" hangingPunct="1">
              <a:lnSpc>
                <a:spcPct val="90000"/>
              </a:lnSpc>
              <a:spcBef>
                <a:spcPts val="500"/>
              </a:spcBef>
              <a:buFont typeface="Arial" panose="020B0604020202020204" pitchFamily="34" charset="0"/>
              <a:buNone/>
              <a:defRPr sz="1800" kern="1200">
                <a:solidFill>
                  <a:schemeClr val="tx1">
                    <a:tint val="75000"/>
                  </a:schemeClr>
                </a:solidFill>
                <a:latin typeface="+mn-lt"/>
                <a:ea typeface="+mn-ea"/>
                <a:cs typeface="+mn-cs"/>
              </a:defRPr>
            </a:lvl3pPr>
            <a:lvl4pPr marL="1371566"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4pPr>
            <a:lvl5pPr marL="1828754"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5pPr>
            <a:lvl6pPr marL="2285943"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6pPr>
            <a:lvl7pPr marL="2743131"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7pPr>
            <a:lvl8pPr marL="320032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8pPr>
            <a:lvl9pPr marL="3657509"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9pPr>
          </a:lstStyle>
          <a:p>
            <a:endParaRPr lang="fr-FR" dirty="0"/>
          </a:p>
        </p:txBody>
      </p:sp>
      <p:sp>
        <p:nvSpPr>
          <p:cNvPr id="19" name="Titre 3">
            <a:extLst>
              <a:ext uri="{FF2B5EF4-FFF2-40B4-BE49-F238E27FC236}">
                <a16:creationId xmlns:a16="http://schemas.microsoft.com/office/drawing/2014/main" id="{BA31146C-A05E-4CAC-A6E8-93745B0B2ABD}"/>
              </a:ext>
            </a:extLst>
          </p:cNvPr>
          <p:cNvSpPr>
            <a:spLocks noGrp="1"/>
          </p:cNvSpPr>
          <p:nvPr>
            <p:ph type="title"/>
          </p:nvPr>
        </p:nvSpPr>
        <p:spPr>
          <a:xfrm>
            <a:off x="743192" y="149638"/>
            <a:ext cx="10216343" cy="888251"/>
          </a:xfrm>
        </p:spPr>
        <p:txBody>
          <a:bodyPr>
            <a:normAutofit/>
          </a:bodyPr>
          <a:lstStyle/>
          <a:p>
            <a:r>
              <a:rPr lang="fr-FR" dirty="0"/>
              <a:t>Partie 2: signatures génétiques de l’expansion et la sélection</a:t>
            </a:r>
          </a:p>
        </p:txBody>
      </p:sp>
      <p:pic>
        <p:nvPicPr>
          <p:cNvPr id="8" name="unknown.png" descr="unknown.png">
            <a:extLst>
              <a:ext uri="{FF2B5EF4-FFF2-40B4-BE49-F238E27FC236}">
                <a16:creationId xmlns:a16="http://schemas.microsoft.com/office/drawing/2014/main" id="{7A247F6B-AC28-4274-B58B-B5D639618585}"/>
              </a:ext>
            </a:extLst>
          </p:cNvPr>
          <p:cNvPicPr>
            <a:picLocks noChangeAspect="1"/>
          </p:cNvPicPr>
          <p:nvPr/>
        </p:nvPicPr>
        <p:blipFill>
          <a:blip r:embed="rId3"/>
          <a:stretch>
            <a:fillRect/>
          </a:stretch>
        </p:blipFill>
        <p:spPr>
          <a:xfrm>
            <a:off x="259976" y="858842"/>
            <a:ext cx="3094431" cy="2969926"/>
          </a:xfrm>
          <a:prstGeom prst="rect">
            <a:avLst/>
          </a:prstGeom>
          <a:ln w="12700">
            <a:miter lim="400000"/>
          </a:ln>
        </p:spPr>
      </p:pic>
      <p:sp>
        <p:nvSpPr>
          <p:cNvPr id="11" name="ZoneTexte 10">
            <a:extLst>
              <a:ext uri="{FF2B5EF4-FFF2-40B4-BE49-F238E27FC236}">
                <a16:creationId xmlns:a16="http://schemas.microsoft.com/office/drawing/2014/main" id="{5350C45D-F9FC-4D9A-A793-E0F954281462}"/>
              </a:ext>
            </a:extLst>
          </p:cNvPr>
          <p:cNvSpPr txBox="1"/>
          <p:nvPr/>
        </p:nvSpPr>
        <p:spPr>
          <a:xfrm>
            <a:off x="3837623" y="1028343"/>
            <a:ext cx="7611056" cy="5078313"/>
          </a:xfrm>
          <a:prstGeom prst="rect">
            <a:avLst/>
          </a:prstGeom>
          <a:noFill/>
        </p:spPr>
        <p:txBody>
          <a:bodyPr wrap="square" rtlCol="0">
            <a:spAutoFit/>
          </a:bodyPr>
          <a:lstStyle/>
          <a:p>
            <a:pPr marL="342900" indent="-342900">
              <a:buFontTx/>
              <a:buAutoNum type="arabicParenR"/>
            </a:pPr>
            <a:r>
              <a:rPr lang="fr-FR" dirty="0"/>
              <a:t>Caractériser variation génétique entre les populations dans le temps</a:t>
            </a:r>
          </a:p>
          <a:p>
            <a:endParaRPr lang="fr-FR" dirty="0"/>
          </a:p>
          <a:p>
            <a:r>
              <a:rPr lang="fr-FR" dirty="0"/>
              <a:t>De quelle manière se fait la dispersion ?</a:t>
            </a:r>
          </a:p>
          <a:p>
            <a:r>
              <a:rPr lang="fr-FR" dirty="0"/>
              <a:t>THV : correspondance génétique ?</a:t>
            </a:r>
          </a:p>
          <a:p>
            <a:endParaRPr lang="fr-FR" dirty="0"/>
          </a:p>
          <a:p>
            <a:pPr marL="342900" indent="-342900">
              <a:buFontTx/>
              <a:buAutoNum type="arabicParenR"/>
            </a:pPr>
            <a:endParaRPr lang="fr-FR" dirty="0"/>
          </a:p>
          <a:p>
            <a:pPr marL="342900" indent="-342900">
              <a:buFont typeface="+mj-lt"/>
              <a:buAutoNum type="arabicParenR" startAt="2"/>
            </a:pPr>
            <a:r>
              <a:rPr lang="fr-FR" dirty="0"/>
              <a:t>Déconvoluer démographie et sélection</a:t>
            </a:r>
            <a:br>
              <a:rPr lang="fr-FR" dirty="0"/>
            </a:br>
            <a:r>
              <a:rPr lang="fr-FR" dirty="0"/>
              <a:t>Effets fondateurs VS adaptation</a:t>
            </a:r>
          </a:p>
          <a:p>
            <a:pPr marL="342900" indent="-342900">
              <a:buFont typeface="+mj-lt"/>
              <a:buAutoNum type="arabicParenR" startAt="2"/>
            </a:pPr>
            <a:endParaRPr lang="fr-FR" dirty="0"/>
          </a:p>
          <a:p>
            <a:endParaRPr lang="fr-FR" dirty="0"/>
          </a:p>
          <a:p>
            <a:endParaRPr lang="fr-FR" dirty="0"/>
          </a:p>
          <a:p>
            <a:endParaRPr lang="fr-FR" dirty="0"/>
          </a:p>
          <a:p>
            <a:endParaRPr lang="fr-FR" dirty="0"/>
          </a:p>
          <a:p>
            <a:r>
              <a:rPr lang="fr-FR" dirty="0"/>
              <a:t/>
            </a:r>
            <a:br>
              <a:rPr lang="fr-FR" dirty="0"/>
            </a:br>
            <a:endParaRPr lang="fr-FR" dirty="0"/>
          </a:p>
          <a:p>
            <a:r>
              <a:rPr lang="fr-FR" dirty="0"/>
              <a:t>									</a:t>
            </a:r>
            <a:br>
              <a:rPr lang="fr-FR" dirty="0"/>
            </a:br>
            <a:r>
              <a:rPr lang="fr-FR" dirty="0"/>
              <a:t>	</a:t>
            </a:r>
          </a:p>
          <a:p>
            <a:endParaRPr lang="fr-FR" dirty="0"/>
          </a:p>
        </p:txBody>
      </p:sp>
    </p:spTree>
    <p:extLst>
      <p:ext uri="{BB962C8B-B14F-4D97-AF65-F5344CB8AC3E}">
        <p14:creationId xmlns:p14="http://schemas.microsoft.com/office/powerpoint/2010/main" val="19258843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Image 7">
            <a:extLst>
              <a:ext uri="{FF2B5EF4-FFF2-40B4-BE49-F238E27FC236}">
                <a16:creationId xmlns:a16="http://schemas.microsoft.com/office/drawing/2014/main" id="{71A2B46E-CEF1-4BA1-9538-A8D87A9CAC72}"/>
              </a:ext>
            </a:extLst>
          </p:cNvPr>
          <p:cNvPicPr>
            <a:picLocks noChangeAspect="1"/>
          </p:cNvPicPr>
          <p:nvPr/>
        </p:nvPicPr>
        <p:blipFill>
          <a:blip r:embed="rId2">
            <a:alphaModFix amt="35000"/>
            <a:extLst>
              <a:ext uri="{28A0092B-C50C-407E-A947-70E740481C1C}">
                <a14:useLocalDpi xmlns:a14="http://schemas.microsoft.com/office/drawing/2010/main" val="0"/>
              </a:ext>
            </a:extLst>
          </a:blip>
          <a:stretch>
            <a:fillRect/>
          </a:stretch>
        </p:blipFill>
        <p:spPr>
          <a:xfrm>
            <a:off x="0" y="0"/>
            <a:ext cx="12192000" cy="8142513"/>
          </a:xfrm>
          <a:prstGeom prst="rect">
            <a:avLst/>
          </a:prstGeom>
        </p:spPr>
      </p:pic>
      <p:sp>
        <p:nvSpPr>
          <p:cNvPr id="10" name="Titre 9">
            <a:extLst>
              <a:ext uri="{FF2B5EF4-FFF2-40B4-BE49-F238E27FC236}">
                <a16:creationId xmlns:a16="http://schemas.microsoft.com/office/drawing/2014/main" id="{DAD651C9-32F6-424D-94A4-14C1A2CC64BF}"/>
              </a:ext>
            </a:extLst>
          </p:cNvPr>
          <p:cNvSpPr>
            <a:spLocks noGrp="1"/>
          </p:cNvSpPr>
          <p:nvPr>
            <p:ph type="ctrTitle"/>
          </p:nvPr>
        </p:nvSpPr>
        <p:spPr/>
        <p:txBody>
          <a:bodyPr>
            <a:normAutofit fontScale="90000"/>
          </a:bodyPr>
          <a:lstStyle/>
          <a:p>
            <a:r>
              <a:rPr lang="fr-FR" dirty="0"/>
              <a:t>Variations phénotypique et génétique le long des fronts de colonisation: cas de la truite commune introduite aux Îles Kerguelen</a:t>
            </a:r>
          </a:p>
        </p:txBody>
      </p:sp>
      <p:sp>
        <p:nvSpPr>
          <p:cNvPr id="11" name="Sous-titre 10">
            <a:extLst>
              <a:ext uri="{FF2B5EF4-FFF2-40B4-BE49-F238E27FC236}">
                <a16:creationId xmlns:a16="http://schemas.microsoft.com/office/drawing/2014/main" id="{9083EFA4-1D53-4E37-B8DB-06ED2B197975}"/>
              </a:ext>
            </a:extLst>
          </p:cNvPr>
          <p:cNvSpPr>
            <a:spLocks noGrp="1"/>
          </p:cNvSpPr>
          <p:nvPr>
            <p:ph type="subTitle" idx="1"/>
          </p:nvPr>
        </p:nvSpPr>
        <p:spPr>
          <a:xfrm>
            <a:off x="2311051" y="4484913"/>
            <a:ext cx="9144000" cy="969413"/>
          </a:xfrm>
        </p:spPr>
        <p:txBody>
          <a:bodyPr>
            <a:normAutofit fontScale="77500" lnSpcReduction="20000"/>
          </a:bodyPr>
          <a:lstStyle/>
          <a:p>
            <a:r>
              <a:rPr lang="fr-FR" dirty="0"/>
              <a:t>Etudiante: Gaëlle BRAHY</a:t>
            </a:r>
          </a:p>
          <a:p>
            <a:r>
              <a:rPr lang="fr-FR" dirty="0"/>
              <a:t>Superviseurs: Sylvie Muratorio et Jacques Labonne</a:t>
            </a:r>
          </a:p>
          <a:p>
            <a:r>
              <a:rPr lang="fr-FR" dirty="0"/>
              <a:t>Collaborateurs: Miguel de </a:t>
            </a:r>
            <a:r>
              <a:rPr lang="fr-FR" dirty="0" err="1"/>
              <a:t>Navascués</a:t>
            </a:r>
            <a:r>
              <a:rPr lang="fr-FR" dirty="0"/>
              <a:t>, Mathieu Buoro</a:t>
            </a:r>
          </a:p>
          <a:p>
            <a:endParaRPr lang="fr-FR" dirty="0"/>
          </a:p>
        </p:txBody>
      </p:sp>
    </p:spTree>
    <p:extLst>
      <p:ext uri="{BB962C8B-B14F-4D97-AF65-F5344CB8AC3E}">
        <p14:creationId xmlns:p14="http://schemas.microsoft.com/office/powerpoint/2010/main" val="213385382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2C96FA2-9BEF-4798-9CBE-41C947EF88BC}"/>
              </a:ext>
            </a:extLst>
          </p:cNvPr>
          <p:cNvSpPr>
            <a:spLocks noGrp="1"/>
          </p:cNvSpPr>
          <p:nvPr>
            <p:ph type="title"/>
          </p:nvPr>
        </p:nvSpPr>
        <p:spPr/>
        <p:txBody>
          <a:bodyPr/>
          <a:lstStyle/>
          <a:p>
            <a:r>
              <a:rPr lang="fr-FR" dirty="0"/>
              <a:t>Projet d’</a:t>
            </a:r>
            <a:r>
              <a:rPr lang="fr-FR" dirty="0" err="1"/>
              <a:t>échantillonage</a:t>
            </a:r>
            <a:endParaRPr lang="fr-FR" dirty="0"/>
          </a:p>
        </p:txBody>
      </p:sp>
      <p:sp>
        <p:nvSpPr>
          <p:cNvPr id="3" name="Espace réservé du texte 2">
            <a:extLst>
              <a:ext uri="{FF2B5EF4-FFF2-40B4-BE49-F238E27FC236}">
                <a16:creationId xmlns:a16="http://schemas.microsoft.com/office/drawing/2014/main" id="{E8AA9A5C-3754-4E9C-BD80-8DDA32220972}"/>
              </a:ext>
            </a:extLst>
          </p:cNvPr>
          <p:cNvSpPr>
            <a:spLocks noGrp="1"/>
          </p:cNvSpPr>
          <p:nvPr>
            <p:ph type="body" idx="1"/>
          </p:nvPr>
        </p:nvSpPr>
        <p:spPr/>
        <p:txBody>
          <a:bodyPr/>
          <a:lstStyle/>
          <a:p>
            <a:endParaRPr lang="fr-FR" dirty="0"/>
          </a:p>
        </p:txBody>
      </p:sp>
      <p:sp>
        <p:nvSpPr>
          <p:cNvPr id="4" name="Sous-titre 3">
            <a:extLst>
              <a:ext uri="{FF2B5EF4-FFF2-40B4-BE49-F238E27FC236}">
                <a16:creationId xmlns:a16="http://schemas.microsoft.com/office/drawing/2014/main" id="{6A2C9EE8-5806-4D43-BBD3-A0563F883449}"/>
              </a:ext>
            </a:extLst>
          </p:cNvPr>
          <p:cNvSpPr>
            <a:spLocks noGrp="1"/>
          </p:cNvSpPr>
          <p:nvPr>
            <p:ph type="subTitle" idx="10"/>
          </p:nvPr>
        </p:nvSpPr>
        <p:spPr/>
        <p:txBody>
          <a:bodyPr/>
          <a:lstStyle/>
          <a:p>
            <a:endParaRPr lang="fr-FR"/>
          </a:p>
        </p:txBody>
      </p:sp>
      <p:graphicFrame>
        <p:nvGraphicFramePr>
          <p:cNvPr id="9" name="Objet 8">
            <a:extLst>
              <a:ext uri="{FF2B5EF4-FFF2-40B4-BE49-F238E27FC236}">
                <a16:creationId xmlns:a16="http://schemas.microsoft.com/office/drawing/2014/main" id="{84481432-4543-47F6-865A-512BB7EDDBF7}"/>
              </a:ext>
            </a:extLst>
          </p:cNvPr>
          <p:cNvGraphicFramePr>
            <a:graphicFrameLocks noChangeAspect="1"/>
          </p:cNvGraphicFramePr>
          <p:nvPr>
            <p:extLst>
              <p:ext uri="{D42A27DB-BD31-4B8C-83A1-F6EECF244321}">
                <p14:modId xmlns:p14="http://schemas.microsoft.com/office/powerpoint/2010/main" val="1303319877"/>
              </p:ext>
            </p:extLst>
          </p:nvPr>
        </p:nvGraphicFramePr>
        <p:xfrm>
          <a:off x="2916892" y="858842"/>
          <a:ext cx="7964129" cy="5627858"/>
        </p:xfrm>
        <a:graphic>
          <a:graphicData uri="http://schemas.openxmlformats.org/presentationml/2006/ole">
            <mc:AlternateContent xmlns:mc="http://schemas.openxmlformats.org/markup-compatibility/2006">
              <mc:Choice xmlns:v="urn:schemas-microsoft-com:vml" Requires="v">
                <p:oleObj spid="_x0000_s1028" name="Acrobat Document" r:id="rId3" imgW="5346658" imgH="3777980" progId="AcroExch.Document.DC">
                  <p:embed/>
                </p:oleObj>
              </mc:Choice>
              <mc:Fallback>
                <p:oleObj name="Acrobat Document" r:id="rId3" imgW="5346658" imgH="3777980" progId="AcroExch.Document.DC">
                  <p:embed/>
                  <p:pic>
                    <p:nvPicPr>
                      <p:cNvPr id="0" name=""/>
                      <p:cNvPicPr/>
                      <p:nvPr/>
                    </p:nvPicPr>
                    <p:blipFill>
                      <a:blip r:embed="rId4"/>
                      <a:stretch>
                        <a:fillRect/>
                      </a:stretch>
                    </p:blipFill>
                    <p:spPr>
                      <a:xfrm>
                        <a:off x="2916892" y="858842"/>
                        <a:ext cx="7964129" cy="5627858"/>
                      </a:xfrm>
                      <a:prstGeom prst="rect">
                        <a:avLst/>
                      </a:prstGeom>
                    </p:spPr>
                  </p:pic>
                </p:oleObj>
              </mc:Fallback>
            </mc:AlternateContent>
          </a:graphicData>
        </a:graphic>
      </p:graphicFrame>
    </p:spTree>
    <p:extLst>
      <p:ext uri="{BB962C8B-B14F-4D97-AF65-F5344CB8AC3E}">
        <p14:creationId xmlns:p14="http://schemas.microsoft.com/office/powerpoint/2010/main" val="380148142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Espace réservé du texte 2">
            <a:extLst>
              <a:ext uri="{FF2B5EF4-FFF2-40B4-BE49-F238E27FC236}">
                <a16:creationId xmlns:a16="http://schemas.microsoft.com/office/drawing/2014/main" id="{6D7E0929-5A49-4B34-9753-1191BB509812}"/>
              </a:ext>
            </a:extLst>
          </p:cNvPr>
          <p:cNvSpPr txBox="1">
            <a:spLocks/>
          </p:cNvSpPr>
          <p:nvPr/>
        </p:nvSpPr>
        <p:spPr>
          <a:xfrm>
            <a:off x="3666880" y="1537861"/>
            <a:ext cx="7135627" cy="4006733"/>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1600" kern="1200">
                <a:solidFill>
                  <a:schemeClr val="tx1"/>
                </a:solidFill>
                <a:latin typeface="+mn-lt"/>
                <a:ea typeface="+mn-ea"/>
                <a:cs typeface="+mn-cs"/>
              </a:defRPr>
            </a:lvl1pPr>
            <a:lvl2pPr marL="457189" indent="0" algn="l" defTabSz="914400" rtl="0" eaLnBrk="1" latinLnBrk="0" hangingPunct="1">
              <a:lnSpc>
                <a:spcPct val="90000"/>
              </a:lnSpc>
              <a:spcBef>
                <a:spcPts val="500"/>
              </a:spcBef>
              <a:buFont typeface="Arial" panose="020B0604020202020204" pitchFamily="34" charset="0"/>
              <a:buNone/>
              <a:defRPr sz="2000" kern="1200">
                <a:solidFill>
                  <a:schemeClr val="tx1">
                    <a:tint val="75000"/>
                  </a:schemeClr>
                </a:solidFill>
                <a:latin typeface="+mn-lt"/>
                <a:ea typeface="+mn-ea"/>
                <a:cs typeface="+mn-cs"/>
              </a:defRPr>
            </a:lvl2pPr>
            <a:lvl3pPr marL="914377" indent="0" algn="l" defTabSz="914400" rtl="0" eaLnBrk="1" latinLnBrk="0" hangingPunct="1">
              <a:lnSpc>
                <a:spcPct val="90000"/>
              </a:lnSpc>
              <a:spcBef>
                <a:spcPts val="500"/>
              </a:spcBef>
              <a:buFont typeface="Arial" panose="020B0604020202020204" pitchFamily="34" charset="0"/>
              <a:buNone/>
              <a:defRPr sz="1800" kern="1200">
                <a:solidFill>
                  <a:schemeClr val="tx1">
                    <a:tint val="75000"/>
                  </a:schemeClr>
                </a:solidFill>
                <a:latin typeface="+mn-lt"/>
                <a:ea typeface="+mn-ea"/>
                <a:cs typeface="+mn-cs"/>
              </a:defRPr>
            </a:lvl3pPr>
            <a:lvl4pPr marL="1371566"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4pPr>
            <a:lvl5pPr marL="1828754"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5pPr>
            <a:lvl6pPr marL="2285943"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6pPr>
            <a:lvl7pPr marL="2743131"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7pPr>
            <a:lvl8pPr marL="320032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8pPr>
            <a:lvl9pPr marL="3657509"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9pPr>
          </a:lstStyle>
          <a:p>
            <a:endParaRPr lang="fr-FR" dirty="0"/>
          </a:p>
        </p:txBody>
      </p:sp>
      <p:sp>
        <p:nvSpPr>
          <p:cNvPr id="19" name="Titre 3">
            <a:extLst>
              <a:ext uri="{FF2B5EF4-FFF2-40B4-BE49-F238E27FC236}">
                <a16:creationId xmlns:a16="http://schemas.microsoft.com/office/drawing/2014/main" id="{BA31146C-A05E-4CAC-A6E8-93745B0B2ABD}"/>
              </a:ext>
            </a:extLst>
          </p:cNvPr>
          <p:cNvSpPr>
            <a:spLocks noGrp="1"/>
          </p:cNvSpPr>
          <p:nvPr>
            <p:ph type="title"/>
          </p:nvPr>
        </p:nvSpPr>
        <p:spPr>
          <a:xfrm>
            <a:off x="743192" y="149638"/>
            <a:ext cx="10216343" cy="888251"/>
          </a:xfrm>
        </p:spPr>
        <p:txBody>
          <a:bodyPr>
            <a:normAutofit/>
          </a:bodyPr>
          <a:lstStyle/>
          <a:p>
            <a:r>
              <a:rPr lang="fr-FR" dirty="0"/>
              <a:t>Partie 2: signatures génétiques de l’expansion et la sélection</a:t>
            </a:r>
          </a:p>
        </p:txBody>
      </p:sp>
      <p:pic>
        <p:nvPicPr>
          <p:cNvPr id="4" name="Image 3">
            <a:extLst>
              <a:ext uri="{FF2B5EF4-FFF2-40B4-BE49-F238E27FC236}">
                <a16:creationId xmlns:a16="http://schemas.microsoft.com/office/drawing/2014/main" id="{0F9A33D1-DB0D-4417-8330-C175519B05B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89493" y="924586"/>
            <a:ext cx="5941022" cy="2616641"/>
          </a:xfrm>
          <a:prstGeom prst="rect">
            <a:avLst/>
          </a:prstGeom>
        </p:spPr>
      </p:pic>
      <p:sp>
        <p:nvSpPr>
          <p:cNvPr id="3" name="ZoneTexte 2">
            <a:extLst>
              <a:ext uri="{FF2B5EF4-FFF2-40B4-BE49-F238E27FC236}">
                <a16:creationId xmlns:a16="http://schemas.microsoft.com/office/drawing/2014/main" id="{04630867-8284-4676-AD57-20C34CBBF0F1}"/>
              </a:ext>
            </a:extLst>
          </p:cNvPr>
          <p:cNvSpPr txBox="1"/>
          <p:nvPr/>
        </p:nvSpPr>
        <p:spPr>
          <a:xfrm>
            <a:off x="1389493" y="3541227"/>
            <a:ext cx="2799049" cy="3139321"/>
          </a:xfrm>
          <a:prstGeom prst="rect">
            <a:avLst/>
          </a:prstGeom>
          <a:noFill/>
        </p:spPr>
        <p:txBody>
          <a:bodyPr wrap="square" rtlCol="0">
            <a:spAutoFit/>
          </a:bodyPr>
          <a:lstStyle/>
          <a:p>
            <a:endParaRPr lang="fr-FR" dirty="0"/>
          </a:p>
          <a:p>
            <a:endParaRPr lang="fr-FR" dirty="0"/>
          </a:p>
          <a:p>
            <a:r>
              <a:rPr lang="fr-FR" dirty="0"/>
              <a:t>Depuis le front, de faible densité</a:t>
            </a:r>
          </a:p>
          <a:p>
            <a:endParaRPr lang="fr-FR" dirty="0"/>
          </a:p>
          <a:p>
            <a:r>
              <a:rPr lang="fr-FR" dirty="0"/>
              <a:t>Forte dispersion</a:t>
            </a:r>
          </a:p>
          <a:p>
            <a:r>
              <a:rPr lang="fr-FR" dirty="0"/>
              <a:t>Reproduction rapide</a:t>
            </a:r>
          </a:p>
          <a:p>
            <a:r>
              <a:rPr lang="fr-FR" dirty="0" err="1"/>
              <a:t>Bottlenecks</a:t>
            </a:r>
            <a:r>
              <a:rPr lang="fr-FR" dirty="0"/>
              <a:t> d’effets fondateurs</a:t>
            </a:r>
          </a:p>
          <a:p>
            <a:r>
              <a:rPr lang="fr-FR" dirty="0"/>
              <a:t>Réduite sur le front </a:t>
            </a:r>
          </a:p>
          <a:p>
            <a:endParaRPr lang="fr-FR" dirty="0"/>
          </a:p>
        </p:txBody>
      </p:sp>
      <p:sp>
        <p:nvSpPr>
          <p:cNvPr id="9" name="ZoneTexte 8">
            <a:extLst>
              <a:ext uri="{FF2B5EF4-FFF2-40B4-BE49-F238E27FC236}">
                <a16:creationId xmlns:a16="http://schemas.microsoft.com/office/drawing/2014/main" id="{8EC58C38-3927-4CC9-8D29-971120A7FE16}"/>
              </a:ext>
            </a:extLst>
          </p:cNvPr>
          <p:cNvSpPr txBox="1"/>
          <p:nvPr/>
        </p:nvSpPr>
        <p:spPr>
          <a:xfrm>
            <a:off x="-33756" y="3541227"/>
            <a:ext cx="1423249" cy="3139321"/>
          </a:xfrm>
          <a:prstGeom prst="rect">
            <a:avLst/>
          </a:prstGeom>
          <a:noFill/>
        </p:spPr>
        <p:txBody>
          <a:bodyPr wrap="square" rtlCol="0">
            <a:spAutoFit/>
          </a:bodyPr>
          <a:lstStyle/>
          <a:p>
            <a:r>
              <a:rPr lang="fr-FR" dirty="0"/>
              <a:t>Fitness </a:t>
            </a:r>
          </a:p>
          <a:p>
            <a:endParaRPr lang="fr-FR" dirty="0"/>
          </a:p>
          <a:p>
            <a:r>
              <a:rPr lang="fr-FR" dirty="0"/>
              <a:t>Colonisation </a:t>
            </a:r>
          </a:p>
          <a:p>
            <a:endParaRPr lang="fr-FR" dirty="0"/>
          </a:p>
          <a:p>
            <a:endParaRPr lang="fr-FR" dirty="0"/>
          </a:p>
          <a:p>
            <a:r>
              <a:rPr lang="fr-FR" dirty="0"/>
              <a:t>Sélection</a:t>
            </a:r>
          </a:p>
          <a:p>
            <a:endParaRPr lang="fr-FR" dirty="0"/>
          </a:p>
          <a:p>
            <a:endParaRPr lang="fr-FR" dirty="0"/>
          </a:p>
          <a:p>
            <a:endParaRPr lang="fr-FR" dirty="0"/>
          </a:p>
          <a:p>
            <a:r>
              <a:rPr lang="fr-FR" dirty="0"/>
              <a:t>Diversité genet</a:t>
            </a:r>
          </a:p>
        </p:txBody>
      </p:sp>
      <p:sp>
        <p:nvSpPr>
          <p:cNvPr id="10" name="ZoneTexte 9">
            <a:extLst>
              <a:ext uri="{FF2B5EF4-FFF2-40B4-BE49-F238E27FC236}">
                <a16:creationId xmlns:a16="http://schemas.microsoft.com/office/drawing/2014/main" id="{E0DA176C-5594-4480-B7BD-2D1A94E2F9D6}"/>
              </a:ext>
            </a:extLst>
          </p:cNvPr>
          <p:cNvSpPr txBox="1"/>
          <p:nvPr/>
        </p:nvSpPr>
        <p:spPr>
          <a:xfrm>
            <a:off x="4599740" y="3541227"/>
            <a:ext cx="2799049" cy="3693319"/>
          </a:xfrm>
          <a:prstGeom prst="rect">
            <a:avLst/>
          </a:prstGeom>
          <a:noFill/>
        </p:spPr>
        <p:txBody>
          <a:bodyPr wrap="square" rtlCol="0">
            <a:spAutoFit/>
          </a:bodyPr>
          <a:lstStyle/>
          <a:p>
            <a:endParaRPr lang="fr-FR" dirty="0"/>
          </a:p>
          <a:p>
            <a:endParaRPr lang="fr-FR" dirty="0"/>
          </a:p>
          <a:p>
            <a:r>
              <a:rPr lang="fr-FR" dirty="0"/>
              <a:t>Depuis le centre majoritairement</a:t>
            </a:r>
          </a:p>
          <a:p>
            <a:endParaRPr lang="fr-FR" dirty="0"/>
          </a:p>
          <a:p>
            <a:endParaRPr lang="fr-FR" dirty="0"/>
          </a:p>
          <a:p>
            <a:endParaRPr lang="fr-FR" dirty="0"/>
          </a:p>
          <a:p>
            <a:endParaRPr lang="fr-FR" dirty="0"/>
          </a:p>
          <a:p>
            <a:endParaRPr lang="fr-FR" dirty="0"/>
          </a:p>
          <a:p>
            <a:r>
              <a:rPr lang="fr-FR" dirty="0"/>
              <a:t>Plus diverse grâce à la plus grande diversité de fondateurs </a:t>
            </a:r>
          </a:p>
          <a:p>
            <a:endParaRPr lang="fr-FR" dirty="0"/>
          </a:p>
        </p:txBody>
      </p:sp>
      <p:sp>
        <p:nvSpPr>
          <p:cNvPr id="11" name="Triangle rectangle 10">
            <a:extLst>
              <a:ext uri="{FF2B5EF4-FFF2-40B4-BE49-F238E27FC236}">
                <a16:creationId xmlns:a16="http://schemas.microsoft.com/office/drawing/2014/main" id="{AFA0C84F-D36D-4ABB-B8D5-FE68B83AB3C6}"/>
              </a:ext>
            </a:extLst>
          </p:cNvPr>
          <p:cNvSpPr/>
          <p:nvPr/>
        </p:nvSpPr>
        <p:spPr>
          <a:xfrm>
            <a:off x="1538024" y="3541227"/>
            <a:ext cx="2286726" cy="336755"/>
          </a:xfrm>
          <a:prstGeom prst="rtTriangle">
            <a:avLst/>
          </a:prstGeom>
          <a:gradFill flip="none" rotWithShape="1">
            <a:gsLst>
              <a:gs pos="0">
                <a:srgbClr val="275662"/>
              </a:gs>
              <a:gs pos="93000">
                <a:schemeClr val="accent1">
                  <a:lumMod val="1000"/>
                  <a:lumOff val="99000"/>
                </a:schemeClr>
              </a:gs>
            </a:gsLst>
            <a:lin ang="198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fr-FR" dirty="0"/>
          </a:p>
        </p:txBody>
      </p:sp>
      <p:sp>
        <p:nvSpPr>
          <p:cNvPr id="12" name="Triangle rectangle 11">
            <a:extLst>
              <a:ext uri="{FF2B5EF4-FFF2-40B4-BE49-F238E27FC236}">
                <a16:creationId xmlns:a16="http://schemas.microsoft.com/office/drawing/2014/main" id="{FF633634-EFB8-45D9-9264-CBA69EE66CEB}"/>
              </a:ext>
            </a:extLst>
          </p:cNvPr>
          <p:cNvSpPr/>
          <p:nvPr/>
        </p:nvSpPr>
        <p:spPr>
          <a:xfrm flipH="1">
            <a:off x="4708000" y="3541226"/>
            <a:ext cx="2286726" cy="336755"/>
          </a:xfrm>
          <a:prstGeom prst="rtTriangle">
            <a:avLst/>
          </a:prstGeom>
          <a:gradFill flip="none" rotWithShape="1">
            <a:gsLst>
              <a:gs pos="0">
                <a:srgbClr val="275662"/>
              </a:gs>
              <a:gs pos="93000">
                <a:schemeClr val="accent1">
                  <a:lumMod val="1000"/>
                  <a:lumOff val="99000"/>
                </a:schemeClr>
              </a:gs>
            </a:gsLst>
            <a:lin ang="198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fr-FR" dirty="0"/>
          </a:p>
        </p:txBody>
      </p:sp>
      <p:sp>
        <p:nvSpPr>
          <p:cNvPr id="13" name="ZoneTexte 12">
            <a:extLst>
              <a:ext uri="{FF2B5EF4-FFF2-40B4-BE49-F238E27FC236}">
                <a16:creationId xmlns:a16="http://schemas.microsoft.com/office/drawing/2014/main" id="{C86BC50F-6F34-44F7-A828-D1A974A1D107}"/>
              </a:ext>
            </a:extLst>
          </p:cNvPr>
          <p:cNvSpPr txBox="1"/>
          <p:nvPr/>
        </p:nvSpPr>
        <p:spPr>
          <a:xfrm>
            <a:off x="9905365" y="1648498"/>
            <a:ext cx="1714057" cy="1323439"/>
          </a:xfrm>
          <a:prstGeom prst="rect">
            <a:avLst/>
          </a:prstGeom>
          <a:noFill/>
        </p:spPr>
        <p:txBody>
          <a:bodyPr wrap="square" rtlCol="0">
            <a:spAutoFit/>
          </a:bodyPr>
          <a:lstStyle/>
          <a:p>
            <a:r>
              <a:rPr lang="en-US" sz="1600" dirty="0"/>
              <a:t>Miller et al., 2020. Eco-evolutionary dynamics  of range expansion </a:t>
            </a:r>
          </a:p>
          <a:p>
            <a:endParaRPr lang="en-US" sz="1600" dirty="0"/>
          </a:p>
        </p:txBody>
      </p:sp>
    </p:spTree>
    <p:extLst>
      <p:ext uri="{BB962C8B-B14F-4D97-AF65-F5344CB8AC3E}">
        <p14:creationId xmlns:p14="http://schemas.microsoft.com/office/powerpoint/2010/main" val="172524762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ous-titre 5">
            <a:extLst>
              <a:ext uri="{FF2B5EF4-FFF2-40B4-BE49-F238E27FC236}">
                <a16:creationId xmlns:a16="http://schemas.microsoft.com/office/drawing/2014/main" id="{32A8EF85-D2F2-4819-AF85-EDC47BAF5067}"/>
              </a:ext>
            </a:extLst>
          </p:cNvPr>
          <p:cNvSpPr>
            <a:spLocks noGrp="1"/>
          </p:cNvSpPr>
          <p:nvPr>
            <p:ph type="subTitle" idx="10"/>
          </p:nvPr>
        </p:nvSpPr>
        <p:spPr/>
        <p:txBody>
          <a:bodyPr>
            <a:normAutofit/>
          </a:bodyPr>
          <a:lstStyle/>
          <a:p>
            <a:endParaRPr lang="fr-FR" dirty="0"/>
          </a:p>
        </p:txBody>
      </p:sp>
      <p:sp>
        <p:nvSpPr>
          <p:cNvPr id="7" name="Espace réservé du texte 2">
            <a:extLst>
              <a:ext uri="{FF2B5EF4-FFF2-40B4-BE49-F238E27FC236}">
                <a16:creationId xmlns:a16="http://schemas.microsoft.com/office/drawing/2014/main" id="{6D7E0929-5A49-4B34-9753-1191BB509812}"/>
              </a:ext>
            </a:extLst>
          </p:cNvPr>
          <p:cNvSpPr txBox="1">
            <a:spLocks/>
          </p:cNvSpPr>
          <p:nvPr/>
        </p:nvSpPr>
        <p:spPr>
          <a:xfrm>
            <a:off x="3666880" y="1537861"/>
            <a:ext cx="7135627" cy="4006733"/>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1600" kern="1200">
                <a:solidFill>
                  <a:schemeClr val="tx1"/>
                </a:solidFill>
                <a:latin typeface="+mn-lt"/>
                <a:ea typeface="+mn-ea"/>
                <a:cs typeface="+mn-cs"/>
              </a:defRPr>
            </a:lvl1pPr>
            <a:lvl2pPr marL="457189" indent="0" algn="l" defTabSz="914400" rtl="0" eaLnBrk="1" latinLnBrk="0" hangingPunct="1">
              <a:lnSpc>
                <a:spcPct val="90000"/>
              </a:lnSpc>
              <a:spcBef>
                <a:spcPts val="500"/>
              </a:spcBef>
              <a:buFont typeface="Arial" panose="020B0604020202020204" pitchFamily="34" charset="0"/>
              <a:buNone/>
              <a:defRPr sz="2000" kern="1200">
                <a:solidFill>
                  <a:schemeClr val="tx1">
                    <a:tint val="75000"/>
                  </a:schemeClr>
                </a:solidFill>
                <a:latin typeface="+mn-lt"/>
                <a:ea typeface="+mn-ea"/>
                <a:cs typeface="+mn-cs"/>
              </a:defRPr>
            </a:lvl2pPr>
            <a:lvl3pPr marL="914377" indent="0" algn="l" defTabSz="914400" rtl="0" eaLnBrk="1" latinLnBrk="0" hangingPunct="1">
              <a:lnSpc>
                <a:spcPct val="90000"/>
              </a:lnSpc>
              <a:spcBef>
                <a:spcPts val="500"/>
              </a:spcBef>
              <a:buFont typeface="Arial" panose="020B0604020202020204" pitchFamily="34" charset="0"/>
              <a:buNone/>
              <a:defRPr sz="1800" kern="1200">
                <a:solidFill>
                  <a:schemeClr val="tx1">
                    <a:tint val="75000"/>
                  </a:schemeClr>
                </a:solidFill>
                <a:latin typeface="+mn-lt"/>
                <a:ea typeface="+mn-ea"/>
                <a:cs typeface="+mn-cs"/>
              </a:defRPr>
            </a:lvl3pPr>
            <a:lvl4pPr marL="1371566"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4pPr>
            <a:lvl5pPr marL="1828754"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5pPr>
            <a:lvl6pPr marL="2285943"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6pPr>
            <a:lvl7pPr marL="2743131"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7pPr>
            <a:lvl8pPr marL="320032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8pPr>
            <a:lvl9pPr marL="3657509"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9pPr>
          </a:lstStyle>
          <a:p>
            <a:endParaRPr lang="fr-FR" dirty="0"/>
          </a:p>
        </p:txBody>
      </p:sp>
      <p:sp>
        <p:nvSpPr>
          <p:cNvPr id="14" name="ZoneTexte 13">
            <a:extLst>
              <a:ext uri="{FF2B5EF4-FFF2-40B4-BE49-F238E27FC236}">
                <a16:creationId xmlns:a16="http://schemas.microsoft.com/office/drawing/2014/main" id="{3E1E655A-5DBF-45B4-B890-D15D157E644A}"/>
              </a:ext>
            </a:extLst>
          </p:cNvPr>
          <p:cNvSpPr txBox="1"/>
          <p:nvPr/>
        </p:nvSpPr>
        <p:spPr>
          <a:xfrm>
            <a:off x="4320968" y="1537861"/>
            <a:ext cx="7611056" cy="5078313"/>
          </a:xfrm>
          <a:prstGeom prst="rect">
            <a:avLst/>
          </a:prstGeom>
          <a:noFill/>
        </p:spPr>
        <p:txBody>
          <a:bodyPr wrap="square" rtlCol="0">
            <a:spAutoFit/>
          </a:bodyPr>
          <a:lstStyle/>
          <a:p>
            <a:pPr marL="342900" indent="-342900">
              <a:buFontTx/>
              <a:buAutoNum type="arabicParenR"/>
            </a:pPr>
            <a:r>
              <a:rPr lang="fr-FR" dirty="0"/>
              <a:t>Variations génétiques dans le temps</a:t>
            </a:r>
          </a:p>
          <a:p>
            <a:r>
              <a:rPr lang="fr-FR" dirty="0"/>
              <a:t>  - Fréquences alléliques via </a:t>
            </a:r>
            <a:r>
              <a:rPr lang="fr-FR" dirty="0" err="1"/>
              <a:t>poolseq</a:t>
            </a:r>
            <a:endParaRPr lang="fr-FR" dirty="0"/>
          </a:p>
          <a:p>
            <a:r>
              <a:rPr lang="fr-FR" dirty="0"/>
              <a:t>  - Déséquilibre de liaison via séquençage individuel</a:t>
            </a:r>
          </a:p>
          <a:p>
            <a:endParaRPr lang="fr-FR" dirty="0"/>
          </a:p>
          <a:p>
            <a:r>
              <a:rPr lang="fr-FR" dirty="0"/>
              <a:t>  - Caractériser la dispersion: modèles de densité </a:t>
            </a:r>
          </a:p>
          <a:p>
            <a:r>
              <a:rPr lang="fr-FR" dirty="0"/>
              <a:t>	Collaboration avec Mathieu Buoro</a:t>
            </a:r>
            <a:br>
              <a:rPr lang="fr-FR" dirty="0"/>
            </a:br>
            <a:r>
              <a:rPr lang="fr-FR" dirty="0"/>
              <a:t/>
            </a:r>
            <a:br>
              <a:rPr lang="fr-FR" dirty="0"/>
            </a:br>
            <a:endParaRPr lang="fr-FR" dirty="0"/>
          </a:p>
          <a:p>
            <a:pPr marL="342900" indent="-342900">
              <a:buFont typeface="+mj-lt"/>
              <a:buAutoNum type="arabicParenR" startAt="2"/>
            </a:pPr>
            <a:r>
              <a:rPr lang="fr-FR" dirty="0"/>
              <a:t>Déconvoluer démographie et sélection</a:t>
            </a:r>
            <a:br>
              <a:rPr lang="fr-FR" dirty="0"/>
            </a:br>
            <a:r>
              <a:rPr lang="fr-FR" dirty="0"/>
              <a:t>Effets fondateurs VS adaptation</a:t>
            </a:r>
          </a:p>
          <a:p>
            <a:endParaRPr lang="fr-FR" dirty="0"/>
          </a:p>
          <a:p>
            <a:r>
              <a:rPr lang="fr-FR" dirty="0"/>
              <a:t>	Méthodes: Modélisation </a:t>
            </a:r>
            <a:r>
              <a:rPr lang="fr-FR" dirty="0" err="1"/>
              <a:t>forward</a:t>
            </a:r>
            <a:r>
              <a:rPr lang="fr-FR" dirty="0"/>
              <a:t> (simulation) </a:t>
            </a:r>
          </a:p>
          <a:p>
            <a:r>
              <a:rPr lang="fr-FR" dirty="0"/>
              <a:t>			 ABC (inférence) </a:t>
            </a:r>
          </a:p>
          <a:p>
            <a:r>
              <a:rPr lang="fr-FR" dirty="0"/>
              <a:t> </a:t>
            </a:r>
            <a:br>
              <a:rPr lang="fr-FR" dirty="0"/>
            </a:br>
            <a:endParaRPr lang="fr-FR" dirty="0"/>
          </a:p>
          <a:p>
            <a:r>
              <a:rPr lang="fr-FR" dirty="0"/>
              <a:t>									</a:t>
            </a:r>
            <a:br>
              <a:rPr lang="fr-FR" dirty="0"/>
            </a:br>
            <a:r>
              <a:rPr lang="fr-FR" dirty="0"/>
              <a:t>	</a:t>
            </a:r>
          </a:p>
          <a:p>
            <a:endParaRPr lang="fr-FR" dirty="0"/>
          </a:p>
        </p:txBody>
      </p:sp>
      <p:sp>
        <p:nvSpPr>
          <p:cNvPr id="19" name="Titre 3">
            <a:extLst>
              <a:ext uri="{FF2B5EF4-FFF2-40B4-BE49-F238E27FC236}">
                <a16:creationId xmlns:a16="http://schemas.microsoft.com/office/drawing/2014/main" id="{BA31146C-A05E-4CAC-A6E8-93745B0B2ABD}"/>
              </a:ext>
            </a:extLst>
          </p:cNvPr>
          <p:cNvSpPr>
            <a:spLocks noGrp="1"/>
          </p:cNvSpPr>
          <p:nvPr>
            <p:ph type="title"/>
          </p:nvPr>
        </p:nvSpPr>
        <p:spPr>
          <a:xfrm>
            <a:off x="743192" y="149638"/>
            <a:ext cx="10216343" cy="888251"/>
          </a:xfrm>
        </p:spPr>
        <p:txBody>
          <a:bodyPr>
            <a:normAutofit/>
          </a:bodyPr>
          <a:lstStyle/>
          <a:p>
            <a:r>
              <a:rPr lang="fr-FR" dirty="0"/>
              <a:t>Méthodo : signatures génétiques de l’expansion et sélection </a:t>
            </a:r>
          </a:p>
        </p:txBody>
      </p:sp>
      <p:pic>
        <p:nvPicPr>
          <p:cNvPr id="8" name="unknown.png" descr="unknown.png">
            <a:extLst>
              <a:ext uri="{FF2B5EF4-FFF2-40B4-BE49-F238E27FC236}">
                <a16:creationId xmlns:a16="http://schemas.microsoft.com/office/drawing/2014/main" id="{7A247F6B-AC28-4274-B58B-B5D639618585}"/>
              </a:ext>
            </a:extLst>
          </p:cNvPr>
          <p:cNvPicPr>
            <a:picLocks noChangeAspect="1"/>
          </p:cNvPicPr>
          <p:nvPr/>
        </p:nvPicPr>
        <p:blipFill>
          <a:blip r:embed="rId3"/>
          <a:stretch>
            <a:fillRect/>
          </a:stretch>
        </p:blipFill>
        <p:spPr>
          <a:xfrm>
            <a:off x="847393" y="1632452"/>
            <a:ext cx="3094431" cy="2969926"/>
          </a:xfrm>
          <a:prstGeom prst="rect">
            <a:avLst/>
          </a:prstGeom>
          <a:ln w="12700">
            <a:miter lim="400000"/>
          </a:ln>
        </p:spPr>
      </p:pic>
      <p:sp>
        <p:nvSpPr>
          <p:cNvPr id="2" name="ZoneTexte 1">
            <a:extLst>
              <a:ext uri="{FF2B5EF4-FFF2-40B4-BE49-F238E27FC236}">
                <a16:creationId xmlns:a16="http://schemas.microsoft.com/office/drawing/2014/main" id="{C815DE9D-AE83-4AF5-BF61-7E7848F76900}"/>
              </a:ext>
            </a:extLst>
          </p:cNvPr>
          <p:cNvSpPr txBox="1"/>
          <p:nvPr/>
        </p:nvSpPr>
        <p:spPr>
          <a:xfrm>
            <a:off x="4764904" y="5083222"/>
            <a:ext cx="6194631" cy="923330"/>
          </a:xfrm>
          <a:prstGeom prst="rect">
            <a:avLst/>
          </a:prstGeom>
          <a:noFill/>
          <a:ln>
            <a:solidFill>
              <a:srgbClr val="00A3A6"/>
            </a:solidFill>
          </a:ln>
        </p:spPr>
        <p:txBody>
          <a:bodyPr wrap="square" rtlCol="0">
            <a:spAutoFit/>
          </a:bodyPr>
          <a:lstStyle/>
          <a:p>
            <a:r>
              <a:rPr lang="fr-FR" dirty="0"/>
              <a:t>Collaboration </a:t>
            </a:r>
            <a:r>
              <a:rPr lang="fr-FR" dirty="0" err="1"/>
              <a:t>with</a:t>
            </a:r>
            <a:r>
              <a:rPr lang="fr-FR" dirty="0"/>
              <a:t> Miguel de </a:t>
            </a:r>
            <a:r>
              <a:rPr lang="fr-FR" dirty="0" err="1"/>
              <a:t>Navascués</a:t>
            </a:r>
            <a:r>
              <a:rPr lang="fr-FR" dirty="0"/>
              <a:t> </a:t>
            </a:r>
          </a:p>
          <a:p>
            <a:r>
              <a:rPr lang="fr-FR" dirty="0" err="1"/>
              <a:t>Pavinato</a:t>
            </a:r>
            <a:r>
              <a:rPr lang="fr-FR" dirty="0"/>
              <a:t> et al. 2022: temporal </a:t>
            </a:r>
            <a:r>
              <a:rPr lang="fr-FR" dirty="0" err="1"/>
              <a:t>samples</a:t>
            </a:r>
            <a:r>
              <a:rPr lang="fr-FR" dirty="0"/>
              <a:t> </a:t>
            </a:r>
          </a:p>
          <a:p>
            <a:r>
              <a:rPr lang="fr-FR" dirty="0" err="1"/>
              <a:t>Methodological</a:t>
            </a:r>
            <a:r>
              <a:rPr lang="fr-FR" dirty="0"/>
              <a:t> </a:t>
            </a:r>
            <a:r>
              <a:rPr lang="fr-FR" dirty="0" err="1"/>
              <a:t>developments</a:t>
            </a:r>
            <a:r>
              <a:rPr lang="fr-FR" dirty="0"/>
              <a:t> to </a:t>
            </a:r>
            <a:r>
              <a:rPr lang="fr-FR" dirty="0" err="1"/>
              <a:t>several</a:t>
            </a:r>
            <a:r>
              <a:rPr lang="fr-FR" dirty="0"/>
              <a:t> populations</a:t>
            </a:r>
          </a:p>
        </p:txBody>
      </p:sp>
    </p:spTree>
    <p:extLst>
      <p:ext uri="{BB962C8B-B14F-4D97-AF65-F5344CB8AC3E}">
        <p14:creationId xmlns:p14="http://schemas.microsoft.com/office/powerpoint/2010/main" val="156263646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 name="Rectangle 54">
            <a:extLst>
              <a:ext uri="{FF2B5EF4-FFF2-40B4-BE49-F238E27FC236}">
                <a16:creationId xmlns:a16="http://schemas.microsoft.com/office/drawing/2014/main" id="{BF8CDA17-336F-42F8-BD90-720D47764DEE}"/>
              </a:ext>
            </a:extLst>
          </p:cNvPr>
          <p:cNvSpPr/>
          <p:nvPr/>
        </p:nvSpPr>
        <p:spPr>
          <a:xfrm>
            <a:off x="4118966" y="2020539"/>
            <a:ext cx="3422358" cy="928493"/>
          </a:xfrm>
          <a:prstGeom prst="rect">
            <a:avLst/>
          </a:prstGeom>
          <a:solidFill>
            <a:srgbClr val="97E9E1">
              <a:alpha val="21176"/>
            </a:srgbClr>
          </a:solidFill>
          <a:ln>
            <a:solidFill>
              <a:srgbClr val="97E9E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 name="Rectangle 4">
            <a:extLst>
              <a:ext uri="{FF2B5EF4-FFF2-40B4-BE49-F238E27FC236}">
                <a16:creationId xmlns:a16="http://schemas.microsoft.com/office/drawing/2014/main" id="{AB26CB81-6BD9-4893-A81D-5B67F1BF404C}"/>
              </a:ext>
            </a:extLst>
          </p:cNvPr>
          <p:cNvSpPr/>
          <p:nvPr/>
        </p:nvSpPr>
        <p:spPr>
          <a:xfrm>
            <a:off x="690342" y="2022827"/>
            <a:ext cx="3428902" cy="1866590"/>
          </a:xfrm>
          <a:prstGeom prst="rect">
            <a:avLst/>
          </a:prstGeom>
          <a:solidFill>
            <a:srgbClr val="97E9E1">
              <a:alpha val="21176"/>
            </a:srgbClr>
          </a:solidFill>
          <a:ln>
            <a:solidFill>
              <a:srgbClr val="97E9E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7" name="ZoneTexte 56">
            <a:extLst>
              <a:ext uri="{FF2B5EF4-FFF2-40B4-BE49-F238E27FC236}">
                <a16:creationId xmlns:a16="http://schemas.microsoft.com/office/drawing/2014/main" id="{B31ED3C3-339E-423F-8064-11013503CBED}"/>
              </a:ext>
            </a:extLst>
          </p:cNvPr>
          <p:cNvSpPr txBox="1"/>
          <p:nvPr/>
        </p:nvSpPr>
        <p:spPr>
          <a:xfrm>
            <a:off x="690342" y="1660353"/>
            <a:ext cx="6850982" cy="369332"/>
          </a:xfrm>
          <a:prstGeom prst="rect">
            <a:avLst/>
          </a:prstGeom>
          <a:solidFill>
            <a:srgbClr val="00A3A6">
              <a:alpha val="45882"/>
            </a:srgbClr>
          </a:solidFill>
        </p:spPr>
        <p:txBody>
          <a:bodyPr wrap="square" rtlCol="0">
            <a:spAutoFit/>
          </a:bodyPr>
          <a:lstStyle/>
          <a:p>
            <a:endParaRPr lang="fr-FR" dirty="0"/>
          </a:p>
        </p:txBody>
      </p:sp>
      <p:sp>
        <p:nvSpPr>
          <p:cNvPr id="2" name="Titre 1">
            <a:extLst>
              <a:ext uri="{FF2B5EF4-FFF2-40B4-BE49-F238E27FC236}">
                <a16:creationId xmlns:a16="http://schemas.microsoft.com/office/drawing/2014/main" id="{DDD47B2C-C3B7-4588-8582-747B7045B742}"/>
              </a:ext>
            </a:extLst>
          </p:cNvPr>
          <p:cNvSpPr>
            <a:spLocks noGrp="1"/>
          </p:cNvSpPr>
          <p:nvPr>
            <p:ph type="title"/>
          </p:nvPr>
        </p:nvSpPr>
        <p:spPr/>
        <p:txBody>
          <a:bodyPr/>
          <a:lstStyle/>
          <a:p>
            <a:r>
              <a:rPr lang="fr-FR" dirty="0"/>
              <a:t>Contexte</a:t>
            </a:r>
          </a:p>
        </p:txBody>
      </p:sp>
      <p:sp>
        <p:nvSpPr>
          <p:cNvPr id="4" name="Sous-titre 3">
            <a:extLst>
              <a:ext uri="{FF2B5EF4-FFF2-40B4-BE49-F238E27FC236}">
                <a16:creationId xmlns:a16="http://schemas.microsoft.com/office/drawing/2014/main" id="{AFD3E9BC-0D01-47C3-BAF2-0D38ABBD6020}"/>
              </a:ext>
            </a:extLst>
          </p:cNvPr>
          <p:cNvSpPr>
            <a:spLocks noGrp="1"/>
          </p:cNvSpPr>
          <p:nvPr>
            <p:ph type="subTitle" idx="10"/>
          </p:nvPr>
        </p:nvSpPr>
        <p:spPr/>
        <p:txBody>
          <a:bodyPr/>
          <a:lstStyle/>
          <a:p>
            <a:r>
              <a:rPr lang="fr-FR" dirty="0"/>
              <a:t>Changement d’aire de répartition et fronts de colonisation </a:t>
            </a:r>
          </a:p>
        </p:txBody>
      </p:sp>
      <p:sp>
        <p:nvSpPr>
          <p:cNvPr id="33" name="ZoneTexte 32">
            <a:extLst>
              <a:ext uri="{FF2B5EF4-FFF2-40B4-BE49-F238E27FC236}">
                <a16:creationId xmlns:a16="http://schemas.microsoft.com/office/drawing/2014/main" id="{40033AD0-6561-48D0-9A53-27A85B531729}"/>
              </a:ext>
            </a:extLst>
          </p:cNvPr>
          <p:cNvSpPr txBox="1"/>
          <p:nvPr/>
        </p:nvSpPr>
        <p:spPr>
          <a:xfrm>
            <a:off x="1097871" y="1186511"/>
            <a:ext cx="11379533" cy="369332"/>
          </a:xfrm>
          <a:prstGeom prst="rect">
            <a:avLst/>
          </a:prstGeom>
          <a:noFill/>
        </p:spPr>
        <p:txBody>
          <a:bodyPr wrap="square" rtlCol="0">
            <a:spAutoFit/>
          </a:bodyPr>
          <a:lstStyle/>
          <a:p>
            <a:r>
              <a:rPr lang="fr-FR" dirty="0"/>
              <a:t>Changement global </a:t>
            </a:r>
            <a:r>
              <a:rPr lang="fr-FR" dirty="0">
                <a:sym typeface="Wingdings" panose="05000000000000000000" pitchFamily="2" charset="2"/>
              </a:rPr>
              <a:t> déplacement d’aire de répartition des espèces  nouveaux environnements rapidement</a:t>
            </a:r>
            <a:endParaRPr lang="fr-FR" dirty="0"/>
          </a:p>
        </p:txBody>
      </p:sp>
      <p:sp>
        <p:nvSpPr>
          <p:cNvPr id="17" name="ZoneTexte 16">
            <a:extLst>
              <a:ext uri="{FF2B5EF4-FFF2-40B4-BE49-F238E27FC236}">
                <a16:creationId xmlns:a16="http://schemas.microsoft.com/office/drawing/2014/main" id="{5D0EFEB0-8DBF-46F6-94A5-2DEB3D2E2F43}"/>
              </a:ext>
            </a:extLst>
          </p:cNvPr>
          <p:cNvSpPr txBox="1"/>
          <p:nvPr/>
        </p:nvSpPr>
        <p:spPr>
          <a:xfrm>
            <a:off x="4294124" y="1686483"/>
            <a:ext cx="3401785" cy="369332"/>
          </a:xfrm>
          <a:prstGeom prst="rect">
            <a:avLst/>
          </a:prstGeom>
          <a:noFill/>
        </p:spPr>
        <p:txBody>
          <a:bodyPr wrap="square" rtlCol="0">
            <a:spAutoFit/>
          </a:bodyPr>
          <a:lstStyle/>
          <a:p>
            <a:r>
              <a:rPr lang="fr-FR" dirty="0"/>
              <a:t>Invasion suivant introduction</a:t>
            </a:r>
          </a:p>
        </p:txBody>
      </p:sp>
      <p:sp>
        <p:nvSpPr>
          <p:cNvPr id="19" name="ZoneTexte 18">
            <a:extLst>
              <a:ext uri="{FF2B5EF4-FFF2-40B4-BE49-F238E27FC236}">
                <a16:creationId xmlns:a16="http://schemas.microsoft.com/office/drawing/2014/main" id="{2AE77F31-520D-4967-8DBB-86E201FF3B24}"/>
              </a:ext>
            </a:extLst>
          </p:cNvPr>
          <p:cNvSpPr txBox="1"/>
          <p:nvPr/>
        </p:nvSpPr>
        <p:spPr>
          <a:xfrm>
            <a:off x="716163" y="1651207"/>
            <a:ext cx="3521841" cy="369332"/>
          </a:xfrm>
          <a:prstGeom prst="rect">
            <a:avLst/>
          </a:prstGeom>
          <a:noFill/>
        </p:spPr>
        <p:txBody>
          <a:bodyPr wrap="square" rtlCol="0">
            <a:spAutoFit/>
          </a:bodyPr>
          <a:lstStyle/>
          <a:p>
            <a:r>
              <a:rPr lang="fr-FR" dirty="0"/>
              <a:t>A la marge de l’aire de distribution</a:t>
            </a:r>
          </a:p>
        </p:txBody>
      </p:sp>
      <p:sp>
        <p:nvSpPr>
          <p:cNvPr id="48" name="ZoneTexte 47">
            <a:extLst>
              <a:ext uri="{FF2B5EF4-FFF2-40B4-BE49-F238E27FC236}">
                <a16:creationId xmlns:a16="http://schemas.microsoft.com/office/drawing/2014/main" id="{84BD38C7-A190-47C3-9669-8CC674D9E440}"/>
              </a:ext>
            </a:extLst>
          </p:cNvPr>
          <p:cNvSpPr txBox="1"/>
          <p:nvPr/>
        </p:nvSpPr>
        <p:spPr>
          <a:xfrm>
            <a:off x="7830160" y="1654797"/>
            <a:ext cx="1834950" cy="1015663"/>
          </a:xfrm>
          <a:prstGeom prst="rect">
            <a:avLst/>
          </a:prstGeom>
          <a:noFill/>
        </p:spPr>
        <p:txBody>
          <a:bodyPr wrap="square" rtlCol="0">
            <a:spAutoFit/>
          </a:bodyPr>
          <a:lstStyle/>
          <a:p>
            <a:r>
              <a:rPr lang="fr-FR" sz="1200" dirty="0"/>
              <a:t>Distribution</a:t>
            </a:r>
          </a:p>
          <a:p>
            <a:r>
              <a:rPr lang="fr-FR" sz="1200" dirty="0"/>
              <a:t>Population</a:t>
            </a:r>
          </a:p>
          <a:p>
            <a:r>
              <a:rPr lang="fr-FR" sz="1200" dirty="0"/>
              <a:t>Dispersion</a:t>
            </a:r>
          </a:p>
          <a:p>
            <a:r>
              <a:rPr lang="fr-FR" sz="1200" dirty="0"/>
              <a:t>Zone nouvellement accessible</a:t>
            </a:r>
          </a:p>
        </p:txBody>
      </p:sp>
      <p:sp>
        <p:nvSpPr>
          <p:cNvPr id="49" name="Ellipse 48">
            <a:extLst>
              <a:ext uri="{FF2B5EF4-FFF2-40B4-BE49-F238E27FC236}">
                <a16:creationId xmlns:a16="http://schemas.microsoft.com/office/drawing/2014/main" id="{E04FF6F3-6654-4D98-A32B-37B3BA46C4D0}"/>
              </a:ext>
            </a:extLst>
          </p:cNvPr>
          <p:cNvSpPr/>
          <p:nvPr/>
        </p:nvSpPr>
        <p:spPr>
          <a:xfrm>
            <a:off x="7673072" y="1930934"/>
            <a:ext cx="144000" cy="144000"/>
          </a:xfrm>
          <a:prstGeom prst="ellipse">
            <a:avLst/>
          </a:prstGeom>
          <a:noFill/>
          <a:ln>
            <a:solidFill>
              <a:srgbClr val="00A3A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cxnSp>
        <p:nvCxnSpPr>
          <p:cNvPr id="50" name="Connecteur droit 49">
            <a:extLst>
              <a:ext uri="{FF2B5EF4-FFF2-40B4-BE49-F238E27FC236}">
                <a16:creationId xmlns:a16="http://schemas.microsoft.com/office/drawing/2014/main" id="{AADF9B61-B725-45E5-A3EC-F46ACFA29999}"/>
              </a:ext>
            </a:extLst>
          </p:cNvPr>
          <p:cNvCxnSpPr>
            <a:cxnSpLocks/>
          </p:cNvCxnSpPr>
          <p:nvPr/>
        </p:nvCxnSpPr>
        <p:spPr>
          <a:xfrm flipH="1">
            <a:off x="7655281" y="2176914"/>
            <a:ext cx="180000" cy="0"/>
          </a:xfrm>
          <a:prstGeom prst="line">
            <a:avLst/>
          </a:prstGeom>
          <a:ln w="12700">
            <a:solidFill>
              <a:srgbClr val="00A3A6"/>
            </a:solidFill>
          </a:ln>
        </p:spPr>
        <p:style>
          <a:lnRef idx="1">
            <a:schemeClr val="accent1"/>
          </a:lnRef>
          <a:fillRef idx="0">
            <a:schemeClr val="accent1"/>
          </a:fillRef>
          <a:effectRef idx="0">
            <a:schemeClr val="accent1"/>
          </a:effectRef>
          <a:fontRef idx="minor">
            <a:schemeClr val="tx1"/>
          </a:fontRef>
        </p:style>
      </p:cxnSp>
      <p:sp>
        <p:nvSpPr>
          <p:cNvPr id="51" name="Ellipse 50">
            <a:extLst>
              <a:ext uri="{FF2B5EF4-FFF2-40B4-BE49-F238E27FC236}">
                <a16:creationId xmlns:a16="http://schemas.microsoft.com/office/drawing/2014/main" id="{1C76B450-3384-49B1-B0A4-412AF7E567DB}"/>
              </a:ext>
            </a:extLst>
          </p:cNvPr>
          <p:cNvSpPr/>
          <p:nvPr/>
        </p:nvSpPr>
        <p:spPr>
          <a:xfrm>
            <a:off x="7667279" y="2272208"/>
            <a:ext cx="165600" cy="165600"/>
          </a:xfrm>
          <a:prstGeom prst="ellipse">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2" name="Ellipse 51">
            <a:extLst>
              <a:ext uri="{FF2B5EF4-FFF2-40B4-BE49-F238E27FC236}">
                <a16:creationId xmlns:a16="http://schemas.microsoft.com/office/drawing/2014/main" id="{FD132861-8CB9-4F5A-914E-29AA2E7F67C2}"/>
              </a:ext>
            </a:extLst>
          </p:cNvPr>
          <p:cNvSpPr/>
          <p:nvPr/>
        </p:nvSpPr>
        <p:spPr>
          <a:xfrm>
            <a:off x="7666615" y="1702635"/>
            <a:ext cx="166928" cy="165600"/>
          </a:xfrm>
          <a:prstGeom prst="ellipse">
            <a:avLst/>
          </a:prstGeom>
          <a:solidFill>
            <a:srgbClr val="97E9E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1" name="Flèche : droite 60">
            <a:extLst>
              <a:ext uri="{FF2B5EF4-FFF2-40B4-BE49-F238E27FC236}">
                <a16:creationId xmlns:a16="http://schemas.microsoft.com/office/drawing/2014/main" id="{7994AABA-1181-4905-8092-AE7144FFB148}"/>
              </a:ext>
            </a:extLst>
          </p:cNvPr>
          <p:cNvSpPr/>
          <p:nvPr/>
        </p:nvSpPr>
        <p:spPr>
          <a:xfrm>
            <a:off x="331198" y="4000442"/>
            <a:ext cx="4110358" cy="269567"/>
          </a:xfrm>
          <a:prstGeom prst="rightArrow">
            <a:avLst/>
          </a:prstGeom>
          <a:solidFill>
            <a:srgbClr val="00A3A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200" dirty="0"/>
              <a:t>Front d’expansion</a:t>
            </a:r>
          </a:p>
        </p:txBody>
      </p:sp>
      <p:sp>
        <p:nvSpPr>
          <p:cNvPr id="62" name="Triangle rectangle 61">
            <a:extLst>
              <a:ext uri="{FF2B5EF4-FFF2-40B4-BE49-F238E27FC236}">
                <a16:creationId xmlns:a16="http://schemas.microsoft.com/office/drawing/2014/main" id="{00BF2F2E-ADAB-4AD4-AEDA-303806C228A6}"/>
              </a:ext>
            </a:extLst>
          </p:cNvPr>
          <p:cNvSpPr/>
          <p:nvPr/>
        </p:nvSpPr>
        <p:spPr>
          <a:xfrm>
            <a:off x="331196" y="4299408"/>
            <a:ext cx="4110359" cy="425357"/>
          </a:xfrm>
          <a:prstGeom prst="rtTriangle">
            <a:avLst/>
          </a:prstGeom>
          <a:gradFill flip="none" rotWithShape="1">
            <a:gsLst>
              <a:gs pos="0">
                <a:srgbClr val="275662"/>
              </a:gs>
              <a:gs pos="93000">
                <a:schemeClr val="accent1">
                  <a:lumMod val="1000"/>
                  <a:lumOff val="99000"/>
                </a:schemeClr>
              </a:gs>
            </a:gsLst>
            <a:lin ang="198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1600" dirty="0"/>
              <a:t>Densité</a:t>
            </a:r>
            <a:endParaRPr lang="fr-FR" dirty="0"/>
          </a:p>
        </p:txBody>
      </p:sp>
      <p:sp>
        <p:nvSpPr>
          <p:cNvPr id="63" name="Triangle rectangle 62">
            <a:extLst>
              <a:ext uri="{FF2B5EF4-FFF2-40B4-BE49-F238E27FC236}">
                <a16:creationId xmlns:a16="http://schemas.microsoft.com/office/drawing/2014/main" id="{C1657F94-3A6D-44CE-9386-90CC96E0FFC0}"/>
              </a:ext>
            </a:extLst>
          </p:cNvPr>
          <p:cNvSpPr/>
          <p:nvPr/>
        </p:nvSpPr>
        <p:spPr>
          <a:xfrm flipH="1">
            <a:off x="306046" y="4724765"/>
            <a:ext cx="4135509" cy="392400"/>
          </a:xfrm>
          <a:prstGeom prst="rtTriangle">
            <a:avLst/>
          </a:prstGeom>
          <a:gradFill flip="none" rotWithShape="1">
            <a:gsLst>
              <a:gs pos="0">
                <a:srgbClr val="275662"/>
              </a:gs>
              <a:gs pos="93000">
                <a:schemeClr val="accent1">
                  <a:lumMod val="1000"/>
                  <a:lumOff val="99000"/>
                </a:schemeClr>
              </a:gs>
            </a:gsLst>
            <a:lin ang="198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fr-FR" sz="1600" dirty="0"/>
              <a:t>Ressource</a:t>
            </a:r>
          </a:p>
        </p:txBody>
      </p:sp>
      <p:grpSp>
        <p:nvGrpSpPr>
          <p:cNvPr id="18" name="Groupe 17">
            <a:extLst>
              <a:ext uri="{FF2B5EF4-FFF2-40B4-BE49-F238E27FC236}">
                <a16:creationId xmlns:a16="http://schemas.microsoft.com/office/drawing/2014/main" id="{015A36CC-2C80-4FAF-8135-97D62E0FEDCA}"/>
              </a:ext>
            </a:extLst>
          </p:cNvPr>
          <p:cNvGrpSpPr/>
          <p:nvPr/>
        </p:nvGrpSpPr>
        <p:grpSpPr>
          <a:xfrm>
            <a:off x="5623606" y="2184627"/>
            <a:ext cx="677630" cy="712136"/>
            <a:chOff x="8325734" y="1585227"/>
            <a:chExt cx="677630" cy="753917"/>
          </a:xfrm>
        </p:grpSpPr>
        <p:sp>
          <p:nvSpPr>
            <p:cNvPr id="53" name="Ellipse 52">
              <a:extLst>
                <a:ext uri="{FF2B5EF4-FFF2-40B4-BE49-F238E27FC236}">
                  <a16:creationId xmlns:a16="http://schemas.microsoft.com/office/drawing/2014/main" id="{AC9F75AE-1DFB-43D2-9A8A-828258316349}"/>
                </a:ext>
              </a:extLst>
            </p:cNvPr>
            <p:cNvSpPr/>
            <p:nvPr/>
          </p:nvSpPr>
          <p:spPr>
            <a:xfrm>
              <a:off x="8325734" y="1585227"/>
              <a:ext cx="677630" cy="753917"/>
            </a:xfrm>
            <a:prstGeom prst="ellipse">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4" name="Ellipse 53">
              <a:extLst>
                <a:ext uri="{FF2B5EF4-FFF2-40B4-BE49-F238E27FC236}">
                  <a16:creationId xmlns:a16="http://schemas.microsoft.com/office/drawing/2014/main" id="{396A2D52-6ABC-4CE8-8C99-962A6A7450C5}"/>
                </a:ext>
              </a:extLst>
            </p:cNvPr>
            <p:cNvSpPr/>
            <p:nvPr/>
          </p:nvSpPr>
          <p:spPr>
            <a:xfrm>
              <a:off x="8479400" y="1750762"/>
              <a:ext cx="334635" cy="361662"/>
            </a:xfrm>
            <a:prstGeom prst="ellipse">
              <a:avLst/>
            </a:prstGeom>
            <a:noFill/>
            <a:ln>
              <a:solidFill>
                <a:srgbClr val="00A3A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grpSp>
        <p:nvGrpSpPr>
          <p:cNvPr id="60" name="Groupe 59">
            <a:extLst>
              <a:ext uri="{FF2B5EF4-FFF2-40B4-BE49-F238E27FC236}">
                <a16:creationId xmlns:a16="http://schemas.microsoft.com/office/drawing/2014/main" id="{0DACADAD-BC9B-46FD-B2D9-0A642DAA38BB}"/>
              </a:ext>
            </a:extLst>
          </p:cNvPr>
          <p:cNvGrpSpPr/>
          <p:nvPr/>
        </p:nvGrpSpPr>
        <p:grpSpPr>
          <a:xfrm>
            <a:off x="962798" y="2139214"/>
            <a:ext cx="3018444" cy="1657248"/>
            <a:chOff x="8946990" y="78462"/>
            <a:chExt cx="3018444" cy="1657248"/>
          </a:xfrm>
        </p:grpSpPr>
        <p:sp>
          <p:nvSpPr>
            <p:cNvPr id="24" name="Ellipse 23">
              <a:extLst>
                <a:ext uri="{FF2B5EF4-FFF2-40B4-BE49-F238E27FC236}">
                  <a16:creationId xmlns:a16="http://schemas.microsoft.com/office/drawing/2014/main" id="{E29D69C1-C0F3-4AB8-99B2-A43B214DC81E}"/>
                </a:ext>
              </a:extLst>
            </p:cNvPr>
            <p:cNvSpPr/>
            <p:nvPr/>
          </p:nvSpPr>
          <p:spPr>
            <a:xfrm>
              <a:off x="9134614" y="489543"/>
              <a:ext cx="1647729" cy="1246167"/>
            </a:xfrm>
            <a:prstGeom prst="ellipse">
              <a:avLst/>
            </a:prstGeom>
            <a:solidFill>
              <a:srgbClr val="97E9E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5" name="Ellipse 24">
              <a:extLst>
                <a:ext uri="{FF2B5EF4-FFF2-40B4-BE49-F238E27FC236}">
                  <a16:creationId xmlns:a16="http://schemas.microsoft.com/office/drawing/2014/main" id="{149B91FE-3950-4952-8CEF-F10C5284B8F5}"/>
                </a:ext>
              </a:extLst>
            </p:cNvPr>
            <p:cNvSpPr/>
            <p:nvPr/>
          </p:nvSpPr>
          <p:spPr>
            <a:xfrm>
              <a:off x="8946990" y="78462"/>
              <a:ext cx="831798" cy="730355"/>
            </a:xfrm>
            <a:prstGeom prst="ellipse">
              <a:avLst/>
            </a:prstGeom>
            <a:solidFill>
              <a:srgbClr val="97E9E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7" name="Ellipse 26">
              <a:extLst>
                <a:ext uri="{FF2B5EF4-FFF2-40B4-BE49-F238E27FC236}">
                  <a16:creationId xmlns:a16="http://schemas.microsoft.com/office/drawing/2014/main" id="{F4872038-1616-4615-A90D-0B4914513ACC}"/>
                </a:ext>
              </a:extLst>
            </p:cNvPr>
            <p:cNvSpPr/>
            <p:nvPr/>
          </p:nvSpPr>
          <p:spPr>
            <a:xfrm>
              <a:off x="9577016" y="138942"/>
              <a:ext cx="981954" cy="1165042"/>
            </a:xfrm>
            <a:prstGeom prst="ellipse">
              <a:avLst/>
            </a:prstGeom>
            <a:solidFill>
              <a:srgbClr val="97E9E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9" name="Ellipse 28">
              <a:extLst>
                <a:ext uri="{FF2B5EF4-FFF2-40B4-BE49-F238E27FC236}">
                  <a16:creationId xmlns:a16="http://schemas.microsoft.com/office/drawing/2014/main" id="{FCB3398B-7A4A-45AB-A313-CB5D6123AD36}"/>
                </a:ext>
              </a:extLst>
            </p:cNvPr>
            <p:cNvSpPr/>
            <p:nvPr/>
          </p:nvSpPr>
          <p:spPr>
            <a:xfrm>
              <a:off x="9041609" y="188505"/>
              <a:ext cx="634998" cy="432506"/>
            </a:xfrm>
            <a:prstGeom prst="ellipse">
              <a:avLst/>
            </a:prstGeom>
            <a:noFill/>
            <a:ln>
              <a:solidFill>
                <a:srgbClr val="00A3A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2" name="Ellipse 31">
              <a:extLst>
                <a:ext uri="{FF2B5EF4-FFF2-40B4-BE49-F238E27FC236}">
                  <a16:creationId xmlns:a16="http://schemas.microsoft.com/office/drawing/2014/main" id="{AFF22F61-F0C9-4630-A0DC-A87BA4DEBB36}"/>
                </a:ext>
              </a:extLst>
            </p:cNvPr>
            <p:cNvSpPr/>
            <p:nvPr/>
          </p:nvSpPr>
          <p:spPr>
            <a:xfrm>
              <a:off x="9771851" y="260747"/>
              <a:ext cx="680384" cy="457591"/>
            </a:xfrm>
            <a:prstGeom prst="ellipse">
              <a:avLst/>
            </a:prstGeom>
            <a:noFill/>
            <a:ln>
              <a:solidFill>
                <a:srgbClr val="00A3A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7" name="Ellipse 36">
              <a:extLst>
                <a:ext uri="{FF2B5EF4-FFF2-40B4-BE49-F238E27FC236}">
                  <a16:creationId xmlns:a16="http://schemas.microsoft.com/office/drawing/2014/main" id="{F274368F-5B19-4857-B5DE-DBBCE1BA0212}"/>
                </a:ext>
              </a:extLst>
            </p:cNvPr>
            <p:cNvSpPr/>
            <p:nvPr/>
          </p:nvSpPr>
          <p:spPr>
            <a:xfrm>
              <a:off x="9474836" y="940496"/>
              <a:ext cx="1132222" cy="548089"/>
            </a:xfrm>
            <a:prstGeom prst="ellipse">
              <a:avLst/>
            </a:prstGeom>
            <a:noFill/>
            <a:ln>
              <a:solidFill>
                <a:srgbClr val="00A3A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cxnSp>
          <p:nvCxnSpPr>
            <p:cNvPr id="44" name="Connecteur droit 43">
              <a:extLst>
                <a:ext uri="{FF2B5EF4-FFF2-40B4-BE49-F238E27FC236}">
                  <a16:creationId xmlns:a16="http://schemas.microsoft.com/office/drawing/2014/main" id="{B3C68CBE-2DAD-4982-B991-F924A89556D5}"/>
                </a:ext>
              </a:extLst>
            </p:cNvPr>
            <p:cNvCxnSpPr>
              <a:cxnSpLocks/>
              <a:stCxn id="37" idx="0"/>
              <a:endCxn id="32" idx="4"/>
            </p:cNvCxnSpPr>
            <p:nvPr/>
          </p:nvCxnSpPr>
          <p:spPr>
            <a:xfrm flipV="1">
              <a:off x="10040947" y="718338"/>
              <a:ext cx="71096" cy="222158"/>
            </a:xfrm>
            <a:prstGeom prst="line">
              <a:avLst/>
            </a:prstGeom>
            <a:ln w="12700">
              <a:solidFill>
                <a:srgbClr val="00A3A6"/>
              </a:solidFill>
            </a:ln>
          </p:spPr>
          <p:style>
            <a:lnRef idx="1">
              <a:schemeClr val="accent1"/>
            </a:lnRef>
            <a:fillRef idx="0">
              <a:schemeClr val="accent1"/>
            </a:fillRef>
            <a:effectRef idx="0">
              <a:schemeClr val="accent1"/>
            </a:effectRef>
            <a:fontRef idx="minor">
              <a:schemeClr val="tx1"/>
            </a:fontRef>
          </p:style>
        </p:cxnSp>
        <p:cxnSp>
          <p:nvCxnSpPr>
            <p:cNvPr id="45" name="Connecteur droit 44">
              <a:extLst>
                <a:ext uri="{FF2B5EF4-FFF2-40B4-BE49-F238E27FC236}">
                  <a16:creationId xmlns:a16="http://schemas.microsoft.com/office/drawing/2014/main" id="{E1583C25-06DF-432F-A581-EAF14C207133}"/>
                </a:ext>
              </a:extLst>
            </p:cNvPr>
            <p:cNvCxnSpPr>
              <a:cxnSpLocks/>
            </p:cNvCxnSpPr>
            <p:nvPr/>
          </p:nvCxnSpPr>
          <p:spPr>
            <a:xfrm flipH="1" flipV="1">
              <a:off x="9539546" y="576906"/>
              <a:ext cx="239241" cy="394990"/>
            </a:xfrm>
            <a:prstGeom prst="line">
              <a:avLst/>
            </a:prstGeom>
            <a:ln w="12700">
              <a:solidFill>
                <a:srgbClr val="00A3A6"/>
              </a:solidFill>
            </a:ln>
          </p:spPr>
          <p:style>
            <a:lnRef idx="1">
              <a:schemeClr val="accent1"/>
            </a:lnRef>
            <a:fillRef idx="0">
              <a:schemeClr val="accent1"/>
            </a:fillRef>
            <a:effectRef idx="0">
              <a:schemeClr val="accent1"/>
            </a:effectRef>
            <a:fontRef idx="minor">
              <a:schemeClr val="tx1"/>
            </a:fontRef>
          </p:style>
        </p:cxnSp>
        <p:cxnSp>
          <p:nvCxnSpPr>
            <p:cNvPr id="46" name="Connecteur droit 45">
              <a:extLst>
                <a:ext uri="{FF2B5EF4-FFF2-40B4-BE49-F238E27FC236}">
                  <a16:creationId xmlns:a16="http://schemas.microsoft.com/office/drawing/2014/main" id="{FFEFAFE7-D2B8-4E0F-8D7D-21445CD88E9F}"/>
                </a:ext>
              </a:extLst>
            </p:cNvPr>
            <p:cNvCxnSpPr>
              <a:cxnSpLocks/>
              <a:stCxn id="32" idx="2"/>
              <a:endCxn id="29" idx="6"/>
            </p:cNvCxnSpPr>
            <p:nvPr/>
          </p:nvCxnSpPr>
          <p:spPr>
            <a:xfrm flipH="1" flipV="1">
              <a:off x="9676607" y="404758"/>
              <a:ext cx="95244" cy="84785"/>
            </a:xfrm>
            <a:prstGeom prst="line">
              <a:avLst/>
            </a:prstGeom>
            <a:ln w="12700">
              <a:solidFill>
                <a:srgbClr val="00A3A6"/>
              </a:solidFill>
            </a:ln>
          </p:spPr>
          <p:style>
            <a:lnRef idx="1">
              <a:schemeClr val="accent1"/>
            </a:lnRef>
            <a:fillRef idx="0">
              <a:schemeClr val="accent1"/>
            </a:fillRef>
            <a:effectRef idx="0">
              <a:schemeClr val="accent1"/>
            </a:effectRef>
            <a:fontRef idx="minor">
              <a:schemeClr val="tx1"/>
            </a:fontRef>
          </p:style>
        </p:cxnSp>
        <p:grpSp>
          <p:nvGrpSpPr>
            <p:cNvPr id="35" name="Groupe 34">
              <a:extLst>
                <a:ext uri="{FF2B5EF4-FFF2-40B4-BE49-F238E27FC236}">
                  <a16:creationId xmlns:a16="http://schemas.microsoft.com/office/drawing/2014/main" id="{C423DC98-8304-467D-8C2F-6038B12F1368}"/>
                </a:ext>
              </a:extLst>
            </p:cNvPr>
            <p:cNvGrpSpPr/>
            <p:nvPr/>
          </p:nvGrpSpPr>
          <p:grpSpPr>
            <a:xfrm>
              <a:off x="10709238" y="841983"/>
              <a:ext cx="1256196" cy="753917"/>
              <a:chOff x="10880547" y="822047"/>
              <a:chExt cx="1256196" cy="753917"/>
            </a:xfrm>
          </p:grpSpPr>
          <p:sp>
            <p:nvSpPr>
              <p:cNvPr id="23" name="Ellipse 22">
                <a:extLst>
                  <a:ext uri="{FF2B5EF4-FFF2-40B4-BE49-F238E27FC236}">
                    <a16:creationId xmlns:a16="http://schemas.microsoft.com/office/drawing/2014/main" id="{A3B0ABB3-BEBC-437A-A07F-F79F299A740A}"/>
                  </a:ext>
                </a:extLst>
              </p:cNvPr>
              <p:cNvSpPr/>
              <p:nvPr/>
            </p:nvSpPr>
            <p:spPr>
              <a:xfrm>
                <a:off x="10880547" y="822047"/>
                <a:ext cx="1256196" cy="753917"/>
              </a:xfrm>
              <a:prstGeom prst="ellipse">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36" name="Ellipse 35">
                <a:extLst>
                  <a:ext uri="{FF2B5EF4-FFF2-40B4-BE49-F238E27FC236}">
                    <a16:creationId xmlns:a16="http://schemas.microsoft.com/office/drawing/2014/main" id="{3E57FE9E-1606-4FA8-93CC-05231F9C2416}"/>
                  </a:ext>
                </a:extLst>
              </p:cNvPr>
              <p:cNvSpPr/>
              <p:nvPr/>
            </p:nvSpPr>
            <p:spPr>
              <a:xfrm>
                <a:off x="11060654" y="1048519"/>
                <a:ext cx="245957" cy="243341"/>
              </a:xfrm>
              <a:prstGeom prst="ellipse">
                <a:avLst/>
              </a:prstGeom>
              <a:noFill/>
              <a:ln>
                <a:solidFill>
                  <a:srgbClr val="00A3A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cxnSp>
            <p:nvCxnSpPr>
              <p:cNvPr id="41" name="Connecteur droit 40">
                <a:extLst>
                  <a:ext uri="{FF2B5EF4-FFF2-40B4-BE49-F238E27FC236}">
                    <a16:creationId xmlns:a16="http://schemas.microsoft.com/office/drawing/2014/main" id="{7DA9E6A8-EDE2-4A16-93AE-0F83A993A08C}"/>
                  </a:ext>
                </a:extLst>
              </p:cNvPr>
              <p:cNvCxnSpPr>
                <a:cxnSpLocks/>
              </p:cNvCxnSpPr>
              <p:nvPr/>
            </p:nvCxnSpPr>
            <p:spPr>
              <a:xfrm>
                <a:off x="11302060" y="1198174"/>
                <a:ext cx="217105" cy="17034"/>
              </a:xfrm>
              <a:prstGeom prst="line">
                <a:avLst/>
              </a:prstGeom>
              <a:ln w="12700">
                <a:solidFill>
                  <a:srgbClr val="00A3A6"/>
                </a:solidFill>
              </a:ln>
            </p:spPr>
            <p:style>
              <a:lnRef idx="1">
                <a:schemeClr val="accent1"/>
              </a:lnRef>
              <a:fillRef idx="0">
                <a:schemeClr val="accent1"/>
              </a:fillRef>
              <a:effectRef idx="0">
                <a:schemeClr val="accent1"/>
              </a:effectRef>
              <a:fontRef idx="minor">
                <a:schemeClr val="tx1"/>
              </a:fontRef>
            </p:style>
          </p:cxnSp>
          <p:sp>
            <p:nvSpPr>
              <p:cNvPr id="56" name="Ellipse 55">
                <a:extLst>
                  <a:ext uri="{FF2B5EF4-FFF2-40B4-BE49-F238E27FC236}">
                    <a16:creationId xmlns:a16="http://schemas.microsoft.com/office/drawing/2014/main" id="{B1869CD1-CF4A-41C4-B77F-3C2E3283020F}"/>
                  </a:ext>
                </a:extLst>
              </p:cNvPr>
              <p:cNvSpPr/>
              <p:nvPr/>
            </p:nvSpPr>
            <p:spPr>
              <a:xfrm>
                <a:off x="11514614" y="1073747"/>
                <a:ext cx="245957" cy="243341"/>
              </a:xfrm>
              <a:prstGeom prst="ellipse">
                <a:avLst/>
              </a:prstGeom>
              <a:noFill/>
              <a:ln>
                <a:solidFill>
                  <a:srgbClr val="00A3A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cxnSp>
          <p:nvCxnSpPr>
            <p:cNvPr id="42" name="Connecteur droit 41">
              <a:extLst>
                <a:ext uri="{FF2B5EF4-FFF2-40B4-BE49-F238E27FC236}">
                  <a16:creationId xmlns:a16="http://schemas.microsoft.com/office/drawing/2014/main" id="{21B494B1-FA7A-4963-83DC-D4C2A6A6A3F4}"/>
                </a:ext>
              </a:extLst>
            </p:cNvPr>
            <p:cNvCxnSpPr>
              <a:cxnSpLocks/>
              <a:stCxn id="36" idx="2"/>
            </p:cNvCxnSpPr>
            <p:nvPr/>
          </p:nvCxnSpPr>
          <p:spPr>
            <a:xfrm flipH="1">
              <a:off x="10607058" y="1190126"/>
              <a:ext cx="282287" cy="27984"/>
            </a:xfrm>
            <a:prstGeom prst="line">
              <a:avLst/>
            </a:prstGeom>
            <a:ln w="12700">
              <a:solidFill>
                <a:srgbClr val="00A3A6"/>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44080966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C29762B-3B2B-489E-B0F0-FD40C35F527A}"/>
              </a:ext>
            </a:extLst>
          </p:cNvPr>
          <p:cNvSpPr>
            <a:spLocks noGrp="1"/>
          </p:cNvSpPr>
          <p:nvPr>
            <p:ph type="title"/>
          </p:nvPr>
        </p:nvSpPr>
        <p:spPr/>
        <p:txBody>
          <a:bodyPr/>
          <a:lstStyle/>
          <a:p>
            <a:endParaRPr lang="fr-FR"/>
          </a:p>
        </p:txBody>
      </p:sp>
      <p:sp>
        <p:nvSpPr>
          <p:cNvPr id="3" name="Espace réservé du texte 2">
            <a:extLst>
              <a:ext uri="{FF2B5EF4-FFF2-40B4-BE49-F238E27FC236}">
                <a16:creationId xmlns:a16="http://schemas.microsoft.com/office/drawing/2014/main" id="{711C1E2B-CD90-400D-9848-3435796EC39D}"/>
              </a:ext>
            </a:extLst>
          </p:cNvPr>
          <p:cNvSpPr>
            <a:spLocks noGrp="1"/>
          </p:cNvSpPr>
          <p:nvPr>
            <p:ph type="body" idx="1"/>
          </p:nvPr>
        </p:nvSpPr>
        <p:spPr/>
        <p:txBody>
          <a:bodyPr/>
          <a:lstStyle/>
          <a:p>
            <a:r>
              <a:rPr lang="en-US" dirty="0"/>
              <a:t>Telomeres: </a:t>
            </a:r>
            <a:r>
              <a:rPr lang="en-US" dirty="0" err="1"/>
              <a:t>longues</a:t>
            </a:r>
            <a:r>
              <a:rPr lang="en-US" dirty="0"/>
              <a:t> sequences </a:t>
            </a:r>
            <a:r>
              <a:rPr lang="en-US" dirty="0" err="1"/>
              <a:t>d’ADN</a:t>
            </a:r>
            <a:r>
              <a:rPr lang="en-US" dirty="0"/>
              <a:t> non </a:t>
            </a:r>
            <a:r>
              <a:rPr lang="en-US" dirty="0" err="1"/>
              <a:t>codantes</a:t>
            </a:r>
            <a:r>
              <a:rPr lang="en-US" dirty="0"/>
              <a:t>, </a:t>
            </a:r>
            <a:r>
              <a:rPr lang="en-US" dirty="0" err="1"/>
              <a:t>répétitives</a:t>
            </a:r>
            <a:r>
              <a:rPr lang="en-US" dirty="0"/>
              <a:t>, </a:t>
            </a:r>
            <a:r>
              <a:rPr lang="en-US" dirty="0" err="1"/>
              <a:t>protègent</a:t>
            </a:r>
            <a:r>
              <a:rPr lang="en-US" dirty="0"/>
              <a:t> les chromosomes </a:t>
            </a:r>
            <a:r>
              <a:rPr lang="en-US" dirty="0" err="1"/>
              <a:t>durant</a:t>
            </a:r>
            <a:r>
              <a:rPr lang="en-US" dirty="0"/>
              <a:t> </a:t>
            </a:r>
            <a:r>
              <a:rPr lang="en-US" dirty="0" err="1"/>
              <a:t>réplication</a:t>
            </a:r>
            <a:r>
              <a:rPr lang="en-US" dirty="0"/>
              <a:t> </a:t>
            </a:r>
            <a:endParaRPr lang="fr-FR" dirty="0"/>
          </a:p>
        </p:txBody>
      </p:sp>
      <p:sp>
        <p:nvSpPr>
          <p:cNvPr id="4" name="Sous-titre 3">
            <a:extLst>
              <a:ext uri="{FF2B5EF4-FFF2-40B4-BE49-F238E27FC236}">
                <a16:creationId xmlns:a16="http://schemas.microsoft.com/office/drawing/2014/main" id="{21161DCA-2632-43E3-B1D4-324B1301724A}"/>
              </a:ext>
            </a:extLst>
          </p:cNvPr>
          <p:cNvSpPr>
            <a:spLocks noGrp="1"/>
          </p:cNvSpPr>
          <p:nvPr>
            <p:ph type="subTitle" idx="10"/>
          </p:nvPr>
        </p:nvSpPr>
        <p:spPr/>
        <p:txBody>
          <a:bodyPr/>
          <a:lstStyle/>
          <a:p>
            <a:endParaRPr lang="fr-FR"/>
          </a:p>
        </p:txBody>
      </p:sp>
    </p:spTree>
    <p:extLst>
      <p:ext uri="{BB962C8B-B14F-4D97-AF65-F5344CB8AC3E}">
        <p14:creationId xmlns:p14="http://schemas.microsoft.com/office/powerpoint/2010/main" val="38585023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 name="Rectangle 54">
            <a:extLst>
              <a:ext uri="{FF2B5EF4-FFF2-40B4-BE49-F238E27FC236}">
                <a16:creationId xmlns:a16="http://schemas.microsoft.com/office/drawing/2014/main" id="{BF8CDA17-336F-42F8-BD90-720D47764DEE}"/>
              </a:ext>
            </a:extLst>
          </p:cNvPr>
          <p:cNvSpPr/>
          <p:nvPr/>
        </p:nvSpPr>
        <p:spPr>
          <a:xfrm>
            <a:off x="4118966" y="2020539"/>
            <a:ext cx="3422358" cy="928493"/>
          </a:xfrm>
          <a:prstGeom prst="rect">
            <a:avLst/>
          </a:prstGeom>
          <a:solidFill>
            <a:srgbClr val="97E9E1">
              <a:alpha val="21176"/>
            </a:srgbClr>
          </a:solidFill>
          <a:ln>
            <a:solidFill>
              <a:srgbClr val="97E9E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 name="Rectangle 4">
            <a:extLst>
              <a:ext uri="{FF2B5EF4-FFF2-40B4-BE49-F238E27FC236}">
                <a16:creationId xmlns:a16="http://schemas.microsoft.com/office/drawing/2014/main" id="{AB26CB81-6BD9-4893-A81D-5B67F1BF404C}"/>
              </a:ext>
            </a:extLst>
          </p:cNvPr>
          <p:cNvSpPr/>
          <p:nvPr/>
        </p:nvSpPr>
        <p:spPr>
          <a:xfrm>
            <a:off x="690342" y="2022827"/>
            <a:ext cx="3428902" cy="1866590"/>
          </a:xfrm>
          <a:prstGeom prst="rect">
            <a:avLst/>
          </a:prstGeom>
          <a:solidFill>
            <a:srgbClr val="97E9E1">
              <a:alpha val="21176"/>
            </a:srgbClr>
          </a:solidFill>
          <a:ln>
            <a:solidFill>
              <a:srgbClr val="97E9E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7" name="ZoneTexte 56">
            <a:extLst>
              <a:ext uri="{FF2B5EF4-FFF2-40B4-BE49-F238E27FC236}">
                <a16:creationId xmlns:a16="http://schemas.microsoft.com/office/drawing/2014/main" id="{B31ED3C3-339E-423F-8064-11013503CBED}"/>
              </a:ext>
            </a:extLst>
          </p:cNvPr>
          <p:cNvSpPr txBox="1"/>
          <p:nvPr/>
        </p:nvSpPr>
        <p:spPr>
          <a:xfrm>
            <a:off x="690342" y="1660353"/>
            <a:ext cx="6850982" cy="369332"/>
          </a:xfrm>
          <a:prstGeom prst="rect">
            <a:avLst/>
          </a:prstGeom>
          <a:solidFill>
            <a:srgbClr val="00A3A6">
              <a:alpha val="45882"/>
            </a:srgbClr>
          </a:solidFill>
        </p:spPr>
        <p:txBody>
          <a:bodyPr wrap="square" rtlCol="0">
            <a:spAutoFit/>
          </a:bodyPr>
          <a:lstStyle/>
          <a:p>
            <a:endParaRPr lang="fr-FR" dirty="0"/>
          </a:p>
        </p:txBody>
      </p:sp>
      <p:sp>
        <p:nvSpPr>
          <p:cNvPr id="2" name="Titre 1">
            <a:extLst>
              <a:ext uri="{FF2B5EF4-FFF2-40B4-BE49-F238E27FC236}">
                <a16:creationId xmlns:a16="http://schemas.microsoft.com/office/drawing/2014/main" id="{DDD47B2C-C3B7-4588-8582-747B7045B742}"/>
              </a:ext>
            </a:extLst>
          </p:cNvPr>
          <p:cNvSpPr>
            <a:spLocks noGrp="1"/>
          </p:cNvSpPr>
          <p:nvPr>
            <p:ph type="title"/>
          </p:nvPr>
        </p:nvSpPr>
        <p:spPr/>
        <p:txBody>
          <a:bodyPr/>
          <a:lstStyle/>
          <a:p>
            <a:r>
              <a:rPr lang="fr-FR" dirty="0"/>
              <a:t>Contexte</a:t>
            </a:r>
          </a:p>
        </p:txBody>
      </p:sp>
      <p:sp>
        <p:nvSpPr>
          <p:cNvPr id="4" name="Sous-titre 3">
            <a:extLst>
              <a:ext uri="{FF2B5EF4-FFF2-40B4-BE49-F238E27FC236}">
                <a16:creationId xmlns:a16="http://schemas.microsoft.com/office/drawing/2014/main" id="{AFD3E9BC-0D01-47C3-BAF2-0D38ABBD6020}"/>
              </a:ext>
            </a:extLst>
          </p:cNvPr>
          <p:cNvSpPr>
            <a:spLocks noGrp="1"/>
          </p:cNvSpPr>
          <p:nvPr>
            <p:ph type="subTitle" idx="10"/>
          </p:nvPr>
        </p:nvSpPr>
        <p:spPr/>
        <p:txBody>
          <a:bodyPr/>
          <a:lstStyle/>
          <a:p>
            <a:r>
              <a:rPr lang="fr-FR" dirty="0"/>
              <a:t>Changement d’aire de répartition et fronts de colonisation </a:t>
            </a:r>
          </a:p>
        </p:txBody>
      </p:sp>
      <p:sp>
        <p:nvSpPr>
          <p:cNvPr id="33" name="ZoneTexte 32">
            <a:extLst>
              <a:ext uri="{FF2B5EF4-FFF2-40B4-BE49-F238E27FC236}">
                <a16:creationId xmlns:a16="http://schemas.microsoft.com/office/drawing/2014/main" id="{40033AD0-6561-48D0-9A53-27A85B531729}"/>
              </a:ext>
            </a:extLst>
          </p:cNvPr>
          <p:cNvSpPr txBox="1"/>
          <p:nvPr/>
        </p:nvSpPr>
        <p:spPr>
          <a:xfrm>
            <a:off x="1097871" y="1186511"/>
            <a:ext cx="11379533" cy="369332"/>
          </a:xfrm>
          <a:prstGeom prst="rect">
            <a:avLst/>
          </a:prstGeom>
          <a:noFill/>
        </p:spPr>
        <p:txBody>
          <a:bodyPr wrap="square" rtlCol="0">
            <a:spAutoFit/>
          </a:bodyPr>
          <a:lstStyle/>
          <a:p>
            <a:r>
              <a:rPr lang="fr-FR" dirty="0"/>
              <a:t>Changement global </a:t>
            </a:r>
            <a:r>
              <a:rPr lang="fr-FR" dirty="0">
                <a:sym typeface="Wingdings" panose="05000000000000000000" pitchFamily="2" charset="2"/>
              </a:rPr>
              <a:t> déplacement d’aire de répartition des espèces  nouveaux environnements rapidement</a:t>
            </a:r>
            <a:endParaRPr lang="fr-FR" dirty="0"/>
          </a:p>
        </p:txBody>
      </p:sp>
      <p:sp>
        <p:nvSpPr>
          <p:cNvPr id="17" name="ZoneTexte 16">
            <a:extLst>
              <a:ext uri="{FF2B5EF4-FFF2-40B4-BE49-F238E27FC236}">
                <a16:creationId xmlns:a16="http://schemas.microsoft.com/office/drawing/2014/main" id="{5D0EFEB0-8DBF-46F6-94A5-2DEB3D2E2F43}"/>
              </a:ext>
            </a:extLst>
          </p:cNvPr>
          <p:cNvSpPr txBox="1"/>
          <p:nvPr/>
        </p:nvSpPr>
        <p:spPr>
          <a:xfrm>
            <a:off x="4294124" y="1686483"/>
            <a:ext cx="3401785" cy="369332"/>
          </a:xfrm>
          <a:prstGeom prst="rect">
            <a:avLst/>
          </a:prstGeom>
          <a:noFill/>
        </p:spPr>
        <p:txBody>
          <a:bodyPr wrap="square" rtlCol="0">
            <a:spAutoFit/>
          </a:bodyPr>
          <a:lstStyle/>
          <a:p>
            <a:r>
              <a:rPr lang="fr-FR" dirty="0"/>
              <a:t>Invasion suivant introduction</a:t>
            </a:r>
          </a:p>
        </p:txBody>
      </p:sp>
      <p:sp>
        <p:nvSpPr>
          <p:cNvPr id="19" name="ZoneTexte 18">
            <a:extLst>
              <a:ext uri="{FF2B5EF4-FFF2-40B4-BE49-F238E27FC236}">
                <a16:creationId xmlns:a16="http://schemas.microsoft.com/office/drawing/2014/main" id="{2AE77F31-520D-4967-8DBB-86E201FF3B24}"/>
              </a:ext>
            </a:extLst>
          </p:cNvPr>
          <p:cNvSpPr txBox="1"/>
          <p:nvPr/>
        </p:nvSpPr>
        <p:spPr>
          <a:xfrm>
            <a:off x="716163" y="1651207"/>
            <a:ext cx="3521841" cy="369332"/>
          </a:xfrm>
          <a:prstGeom prst="rect">
            <a:avLst/>
          </a:prstGeom>
          <a:noFill/>
        </p:spPr>
        <p:txBody>
          <a:bodyPr wrap="square" rtlCol="0">
            <a:spAutoFit/>
          </a:bodyPr>
          <a:lstStyle/>
          <a:p>
            <a:r>
              <a:rPr lang="fr-FR" dirty="0"/>
              <a:t>A la marge de l’aire de distribution</a:t>
            </a:r>
          </a:p>
        </p:txBody>
      </p:sp>
      <p:sp>
        <p:nvSpPr>
          <p:cNvPr id="48" name="ZoneTexte 47">
            <a:extLst>
              <a:ext uri="{FF2B5EF4-FFF2-40B4-BE49-F238E27FC236}">
                <a16:creationId xmlns:a16="http://schemas.microsoft.com/office/drawing/2014/main" id="{84BD38C7-A190-47C3-9669-8CC674D9E440}"/>
              </a:ext>
            </a:extLst>
          </p:cNvPr>
          <p:cNvSpPr txBox="1"/>
          <p:nvPr/>
        </p:nvSpPr>
        <p:spPr>
          <a:xfrm>
            <a:off x="7830160" y="1654797"/>
            <a:ext cx="1834950" cy="1015663"/>
          </a:xfrm>
          <a:prstGeom prst="rect">
            <a:avLst/>
          </a:prstGeom>
          <a:noFill/>
        </p:spPr>
        <p:txBody>
          <a:bodyPr wrap="square" rtlCol="0">
            <a:spAutoFit/>
          </a:bodyPr>
          <a:lstStyle/>
          <a:p>
            <a:r>
              <a:rPr lang="fr-FR" sz="1200" dirty="0"/>
              <a:t>Distribution</a:t>
            </a:r>
          </a:p>
          <a:p>
            <a:r>
              <a:rPr lang="fr-FR" sz="1200" dirty="0"/>
              <a:t>Population</a:t>
            </a:r>
          </a:p>
          <a:p>
            <a:r>
              <a:rPr lang="fr-FR" sz="1200" dirty="0"/>
              <a:t>Dispersion</a:t>
            </a:r>
          </a:p>
          <a:p>
            <a:r>
              <a:rPr lang="fr-FR" sz="1200" dirty="0"/>
              <a:t>Zone nouvellement accessible</a:t>
            </a:r>
          </a:p>
        </p:txBody>
      </p:sp>
      <p:sp>
        <p:nvSpPr>
          <p:cNvPr id="49" name="Ellipse 48">
            <a:extLst>
              <a:ext uri="{FF2B5EF4-FFF2-40B4-BE49-F238E27FC236}">
                <a16:creationId xmlns:a16="http://schemas.microsoft.com/office/drawing/2014/main" id="{E04FF6F3-6654-4D98-A32B-37B3BA46C4D0}"/>
              </a:ext>
            </a:extLst>
          </p:cNvPr>
          <p:cNvSpPr/>
          <p:nvPr/>
        </p:nvSpPr>
        <p:spPr>
          <a:xfrm>
            <a:off x="7673072" y="1930934"/>
            <a:ext cx="144000" cy="144000"/>
          </a:xfrm>
          <a:prstGeom prst="ellipse">
            <a:avLst/>
          </a:prstGeom>
          <a:noFill/>
          <a:ln>
            <a:solidFill>
              <a:srgbClr val="00A3A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cxnSp>
        <p:nvCxnSpPr>
          <p:cNvPr id="50" name="Connecteur droit 49">
            <a:extLst>
              <a:ext uri="{FF2B5EF4-FFF2-40B4-BE49-F238E27FC236}">
                <a16:creationId xmlns:a16="http://schemas.microsoft.com/office/drawing/2014/main" id="{AADF9B61-B725-45E5-A3EC-F46ACFA29999}"/>
              </a:ext>
            </a:extLst>
          </p:cNvPr>
          <p:cNvCxnSpPr>
            <a:cxnSpLocks/>
          </p:cNvCxnSpPr>
          <p:nvPr/>
        </p:nvCxnSpPr>
        <p:spPr>
          <a:xfrm flipH="1">
            <a:off x="7655281" y="2176914"/>
            <a:ext cx="180000" cy="0"/>
          </a:xfrm>
          <a:prstGeom prst="line">
            <a:avLst/>
          </a:prstGeom>
          <a:ln w="12700">
            <a:solidFill>
              <a:srgbClr val="00A3A6"/>
            </a:solidFill>
          </a:ln>
        </p:spPr>
        <p:style>
          <a:lnRef idx="1">
            <a:schemeClr val="accent1"/>
          </a:lnRef>
          <a:fillRef idx="0">
            <a:schemeClr val="accent1"/>
          </a:fillRef>
          <a:effectRef idx="0">
            <a:schemeClr val="accent1"/>
          </a:effectRef>
          <a:fontRef idx="minor">
            <a:schemeClr val="tx1"/>
          </a:fontRef>
        </p:style>
      </p:cxnSp>
      <p:sp>
        <p:nvSpPr>
          <p:cNvPr id="51" name="Ellipse 50">
            <a:extLst>
              <a:ext uri="{FF2B5EF4-FFF2-40B4-BE49-F238E27FC236}">
                <a16:creationId xmlns:a16="http://schemas.microsoft.com/office/drawing/2014/main" id="{1C76B450-3384-49B1-B0A4-412AF7E567DB}"/>
              </a:ext>
            </a:extLst>
          </p:cNvPr>
          <p:cNvSpPr/>
          <p:nvPr/>
        </p:nvSpPr>
        <p:spPr>
          <a:xfrm>
            <a:off x="7667279" y="2272208"/>
            <a:ext cx="165600" cy="165600"/>
          </a:xfrm>
          <a:prstGeom prst="ellipse">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2" name="Ellipse 51">
            <a:extLst>
              <a:ext uri="{FF2B5EF4-FFF2-40B4-BE49-F238E27FC236}">
                <a16:creationId xmlns:a16="http://schemas.microsoft.com/office/drawing/2014/main" id="{FD132861-8CB9-4F5A-914E-29AA2E7F67C2}"/>
              </a:ext>
            </a:extLst>
          </p:cNvPr>
          <p:cNvSpPr/>
          <p:nvPr/>
        </p:nvSpPr>
        <p:spPr>
          <a:xfrm>
            <a:off x="7666615" y="1702635"/>
            <a:ext cx="166928" cy="165600"/>
          </a:xfrm>
          <a:prstGeom prst="ellipse">
            <a:avLst/>
          </a:prstGeom>
          <a:solidFill>
            <a:srgbClr val="97E9E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1" name="Flèche : droite 60">
            <a:extLst>
              <a:ext uri="{FF2B5EF4-FFF2-40B4-BE49-F238E27FC236}">
                <a16:creationId xmlns:a16="http://schemas.microsoft.com/office/drawing/2014/main" id="{7994AABA-1181-4905-8092-AE7144FFB148}"/>
              </a:ext>
            </a:extLst>
          </p:cNvPr>
          <p:cNvSpPr/>
          <p:nvPr/>
        </p:nvSpPr>
        <p:spPr>
          <a:xfrm>
            <a:off x="331198" y="4000442"/>
            <a:ext cx="4110358" cy="269567"/>
          </a:xfrm>
          <a:prstGeom prst="rightArrow">
            <a:avLst/>
          </a:prstGeom>
          <a:solidFill>
            <a:srgbClr val="00A3A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200" dirty="0"/>
              <a:t>Front d’expansion</a:t>
            </a:r>
          </a:p>
        </p:txBody>
      </p:sp>
      <p:sp>
        <p:nvSpPr>
          <p:cNvPr id="62" name="Triangle rectangle 61">
            <a:extLst>
              <a:ext uri="{FF2B5EF4-FFF2-40B4-BE49-F238E27FC236}">
                <a16:creationId xmlns:a16="http://schemas.microsoft.com/office/drawing/2014/main" id="{00BF2F2E-ADAB-4AD4-AEDA-303806C228A6}"/>
              </a:ext>
            </a:extLst>
          </p:cNvPr>
          <p:cNvSpPr/>
          <p:nvPr/>
        </p:nvSpPr>
        <p:spPr>
          <a:xfrm>
            <a:off x="331196" y="4299408"/>
            <a:ext cx="4110359" cy="425357"/>
          </a:xfrm>
          <a:prstGeom prst="rtTriangle">
            <a:avLst/>
          </a:prstGeom>
          <a:gradFill flip="none" rotWithShape="1">
            <a:gsLst>
              <a:gs pos="0">
                <a:srgbClr val="275662"/>
              </a:gs>
              <a:gs pos="93000">
                <a:schemeClr val="accent1">
                  <a:lumMod val="1000"/>
                  <a:lumOff val="99000"/>
                </a:schemeClr>
              </a:gs>
            </a:gsLst>
            <a:lin ang="198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1600" dirty="0"/>
              <a:t>Densité</a:t>
            </a:r>
            <a:endParaRPr lang="fr-FR" dirty="0"/>
          </a:p>
        </p:txBody>
      </p:sp>
      <p:sp>
        <p:nvSpPr>
          <p:cNvPr id="63" name="Triangle rectangle 62">
            <a:extLst>
              <a:ext uri="{FF2B5EF4-FFF2-40B4-BE49-F238E27FC236}">
                <a16:creationId xmlns:a16="http://schemas.microsoft.com/office/drawing/2014/main" id="{C1657F94-3A6D-44CE-9386-90CC96E0FFC0}"/>
              </a:ext>
            </a:extLst>
          </p:cNvPr>
          <p:cNvSpPr/>
          <p:nvPr/>
        </p:nvSpPr>
        <p:spPr>
          <a:xfrm flipH="1">
            <a:off x="306046" y="4724765"/>
            <a:ext cx="4135509" cy="392400"/>
          </a:xfrm>
          <a:prstGeom prst="rtTriangle">
            <a:avLst/>
          </a:prstGeom>
          <a:gradFill flip="none" rotWithShape="1">
            <a:gsLst>
              <a:gs pos="0">
                <a:srgbClr val="275662"/>
              </a:gs>
              <a:gs pos="93000">
                <a:schemeClr val="accent1">
                  <a:lumMod val="1000"/>
                  <a:lumOff val="99000"/>
                </a:schemeClr>
              </a:gs>
            </a:gsLst>
            <a:lin ang="198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fr-FR" sz="1600" dirty="0"/>
              <a:t>Ressource</a:t>
            </a:r>
          </a:p>
        </p:txBody>
      </p:sp>
      <p:grpSp>
        <p:nvGrpSpPr>
          <p:cNvPr id="18" name="Groupe 17">
            <a:extLst>
              <a:ext uri="{FF2B5EF4-FFF2-40B4-BE49-F238E27FC236}">
                <a16:creationId xmlns:a16="http://schemas.microsoft.com/office/drawing/2014/main" id="{015A36CC-2C80-4FAF-8135-97D62E0FEDCA}"/>
              </a:ext>
            </a:extLst>
          </p:cNvPr>
          <p:cNvGrpSpPr/>
          <p:nvPr/>
        </p:nvGrpSpPr>
        <p:grpSpPr>
          <a:xfrm>
            <a:off x="5623606" y="2184627"/>
            <a:ext cx="677630" cy="712136"/>
            <a:chOff x="8325734" y="1585227"/>
            <a:chExt cx="677630" cy="753917"/>
          </a:xfrm>
        </p:grpSpPr>
        <p:sp>
          <p:nvSpPr>
            <p:cNvPr id="53" name="Ellipse 52">
              <a:extLst>
                <a:ext uri="{FF2B5EF4-FFF2-40B4-BE49-F238E27FC236}">
                  <a16:creationId xmlns:a16="http://schemas.microsoft.com/office/drawing/2014/main" id="{AC9F75AE-1DFB-43D2-9A8A-828258316349}"/>
                </a:ext>
              </a:extLst>
            </p:cNvPr>
            <p:cNvSpPr/>
            <p:nvPr/>
          </p:nvSpPr>
          <p:spPr>
            <a:xfrm>
              <a:off x="8325734" y="1585227"/>
              <a:ext cx="677630" cy="753917"/>
            </a:xfrm>
            <a:prstGeom prst="ellipse">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4" name="Ellipse 53">
              <a:extLst>
                <a:ext uri="{FF2B5EF4-FFF2-40B4-BE49-F238E27FC236}">
                  <a16:creationId xmlns:a16="http://schemas.microsoft.com/office/drawing/2014/main" id="{396A2D52-6ABC-4CE8-8C99-962A6A7450C5}"/>
                </a:ext>
              </a:extLst>
            </p:cNvPr>
            <p:cNvSpPr/>
            <p:nvPr/>
          </p:nvSpPr>
          <p:spPr>
            <a:xfrm>
              <a:off x="8479400" y="1750762"/>
              <a:ext cx="334635" cy="361662"/>
            </a:xfrm>
            <a:prstGeom prst="ellipse">
              <a:avLst/>
            </a:prstGeom>
            <a:noFill/>
            <a:ln>
              <a:solidFill>
                <a:srgbClr val="00A3A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grpSp>
        <p:nvGrpSpPr>
          <p:cNvPr id="60" name="Groupe 59">
            <a:extLst>
              <a:ext uri="{FF2B5EF4-FFF2-40B4-BE49-F238E27FC236}">
                <a16:creationId xmlns:a16="http://schemas.microsoft.com/office/drawing/2014/main" id="{0DACADAD-BC9B-46FD-B2D9-0A642DAA38BB}"/>
              </a:ext>
            </a:extLst>
          </p:cNvPr>
          <p:cNvGrpSpPr/>
          <p:nvPr/>
        </p:nvGrpSpPr>
        <p:grpSpPr>
          <a:xfrm>
            <a:off x="962798" y="2139214"/>
            <a:ext cx="3018444" cy="1657248"/>
            <a:chOff x="8946990" y="78462"/>
            <a:chExt cx="3018444" cy="1657248"/>
          </a:xfrm>
        </p:grpSpPr>
        <p:sp>
          <p:nvSpPr>
            <p:cNvPr id="24" name="Ellipse 23">
              <a:extLst>
                <a:ext uri="{FF2B5EF4-FFF2-40B4-BE49-F238E27FC236}">
                  <a16:creationId xmlns:a16="http://schemas.microsoft.com/office/drawing/2014/main" id="{E29D69C1-C0F3-4AB8-99B2-A43B214DC81E}"/>
                </a:ext>
              </a:extLst>
            </p:cNvPr>
            <p:cNvSpPr/>
            <p:nvPr/>
          </p:nvSpPr>
          <p:spPr>
            <a:xfrm>
              <a:off x="9134614" y="489543"/>
              <a:ext cx="1647729" cy="1246167"/>
            </a:xfrm>
            <a:prstGeom prst="ellipse">
              <a:avLst/>
            </a:prstGeom>
            <a:solidFill>
              <a:srgbClr val="97E9E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5" name="Ellipse 24">
              <a:extLst>
                <a:ext uri="{FF2B5EF4-FFF2-40B4-BE49-F238E27FC236}">
                  <a16:creationId xmlns:a16="http://schemas.microsoft.com/office/drawing/2014/main" id="{149B91FE-3950-4952-8CEF-F10C5284B8F5}"/>
                </a:ext>
              </a:extLst>
            </p:cNvPr>
            <p:cNvSpPr/>
            <p:nvPr/>
          </p:nvSpPr>
          <p:spPr>
            <a:xfrm>
              <a:off x="8946990" y="78462"/>
              <a:ext cx="831798" cy="730355"/>
            </a:xfrm>
            <a:prstGeom prst="ellipse">
              <a:avLst/>
            </a:prstGeom>
            <a:solidFill>
              <a:srgbClr val="97E9E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7" name="Ellipse 26">
              <a:extLst>
                <a:ext uri="{FF2B5EF4-FFF2-40B4-BE49-F238E27FC236}">
                  <a16:creationId xmlns:a16="http://schemas.microsoft.com/office/drawing/2014/main" id="{F4872038-1616-4615-A90D-0B4914513ACC}"/>
                </a:ext>
              </a:extLst>
            </p:cNvPr>
            <p:cNvSpPr/>
            <p:nvPr/>
          </p:nvSpPr>
          <p:spPr>
            <a:xfrm>
              <a:off x="9577016" y="138942"/>
              <a:ext cx="981954" cy="1165042"/>
            </a:xfrm>
            <a:prstGeom prst="ellipse">
              <a:avLst/>
            </a:prstGeom>
            <a:solidFill>
              <a:srgbClr val="97E9E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9" name="Ellipse 28">
              <a:extLst>
                <a:ext uri="{FF2B5EF4-FFF2-40B4-BE49-F238E27FC236}">
                  <a16:creationId xmlns:a16="http://schemas.microsoft.com/office/drawing/2014/main" id="{FCB3398B-7A4A-45AB-A313-CB5D6123AD36}"/>
                </a:ext>
              </a:extLst>
            </p:cNvPr>
            <p:cNvSpPr/>
            <p:nvPr/>
          </p:nvSpPr>
          <p:spPr>
            <a:xfrm>
              <a:off x="9041609" y="188505"/>
              <a:ext cx="634998" cy="432506"/>
            </a:xfrm>
            <a:prstGeom prst="ellipse">
              <a:avLst/>
            </a:prstGeom>
            <a:noFill/>
            <a:ln>
              <a:solidFill>
                <a:srgbClr val="00A3A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2" name="Ellipse 31">
              <a:extLst>
                <a:ext uri="{FF2B5EF4-FFF2-40B4-BE49-F238E27FC236}">
                  <a16:creationId xmlns:a16="http://schemas.microsoft.com/office/drawing/2014/main" id="{AFF22F61-F0C9-4630-A0DC-A87BA4DEBB36}"/>
                </a:ext>
              </a:extLst>
            </p:cNvPr>
            <p:cNvSpPr/>
            <p:nvPr/>
          </p:nvSpPr>
          <p:spPr>
            <a:xfrm>
              <a:off x="9771851" y="260747"/>
              <a:ext cx="680384" cy="457591"/>
            </a:xfrm>
            <a:prstGeom prst="ellipse">
              <a:avLst/>
            </a:prstGeom>
            <a:noFill/>
            <a:ln>
              <a:solidFill>
                <a:srgbClr val="00A3A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7" name="Ellipse 36">
              <a:extLst>
                <a:ext uri="{FF2B5EF4-FFF2-40B4-BE49-F238E27FC236}">
                  <a16:creationId xmlns:a16="http://schemas.microsoft.com/office/drawing/2014/main" id="{F274368F-5B19-4857-B5DE-DBBCE1BA0212}"/>
                </a:ext>
              </a:extLst>
            </p:cNvPr>
            <p:cNvSpPr/>
            <p:nvPr/>
          </p:nvSpPr>
          <p:spPr>
            <a:xfrm>
              <a:off x="9474836" y="940496"/>
              <a:ext cx="1132222" cy="548089"/>
            </a:xfrm>
            <a:prstGeom prst="ellipse">
              <a:avLst/>
            </a:prstGeom>
            <a:noFill/>
            <a:ln>
              <a:solidFill>
                <a:srgbClr val="00A3A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cxnSp>
          <p:nvCxnSpPr>
            <p:cNvPr id="44" name="Connecteur droit 43">
              <a:extLst>
                <a:ext uri="{FF2B5EF4-FFF2-40B4-BE49-F238E27FC236}">
                  <a16:creationId xmlns:a16="http://schemas.microsoft.com/office/drawing/2014/main" id="{B3C68CBE-2DAD-4982-B991-F924A89556D5}"/>
                </a:ext>
              </a:extLst>
            </p:cNvPr>
            <p:cNvCxnSpPr>
              <a:cxnSpLocks/>
              <a:stCxn id="37" idx="0"/>
              <a:endCxn id="32" idx="4"/>
            </p:cNvCxnSpPr>
            <p:nvPr/>
          </p:nvCxnSpPr>
          <p:spPr>
            <a:xfrm flipV="1">
              <a:off x="10040947" y="718338"/>
              <a:ext cx="71096" cy="222158"/>
            </a:xfrm>
            <a:prstGeom prst="line">
              <a:avLst/>
            </a:prstGeom>
            <a:ln w="12700">
              <a:solidFill>
                <a:srgbClr val="00A3A6"/>
              </a:solidFill>
            </a:ln>
          </p:spPr>
          <p:style>
            <a:lnRef idx="1">
              <a:schemeClr val="accent1"/>
            </a:lnRef>
            <a:fillRef idx="0">
              <a:schemeClr val="accent1"/>
            </a:fillRef>
            <a:effectRef idx="0">
              <a:schemeClr val="accent1"/>
            </a:effectRef>
            <a:fontRef idx="minor">
              <a:schemeClr val="tx1"/>
            </a:fontRef>
          </p:style>
        </p:cxnSp>
        <p:cxnSp>
          <p:nvCxnSpPr>
            <p:cNvPr id="45" name="Connecteur droit 44">
              <a:extLst>
                <a:ext uri="{FF2B5EF4-FFF2-40B4-BE49-F238E27FC236}">
                  <a16:creationId xmlns:a16="http://schemas.microsoft.com/office/drawing/2014/main" id="{E1583C25-06DF-432F-A581-EAF14C207133}"/>
                </a:ext>
              </a:extLst>
            </p:cNvPr>
            <p:cNvCxnSpPr>
              <a:cxnSpLocks/>
            </p:cNvCxnSpPr>
            <p:nvPr/>
          </p:nvCxnSpPr>
          <p:spPr>
            <a:xfrm flipH="1" flipV="1">
              <a:off x="9539546" y="576906"/>
              <a:ext cx="239241" cy="394990"/>
            </a:xfrm>
            <a:prstGeom prst="line">
              <a:avLst/>
            </a:prstGeom>
            <a:ln w="12700">
              <a:solidFill>
                <a:srgbClr val="00A3A6"/>
              </a:solidFill>
            </a:ln>
          </p:spPr>
          <p:style>
            <a:lnRef idx="1">
              <a:schemeClr val="accent1"/>
            </a:lnRef>
            <a:fillRef idx="0">
              <a:schemeClr val="accent1"/>
            </a:fillRef>
            <a:effectRef idx="0">
              <a:schemeClr val="accent1"/>
            </a:effectRef>
            <a:fontRef idx="minor">
              <a:schemeClr val="tx1"/>
            </a:fontRef>
          </p:style>
        </p:cxnSp>
        <p:cxnSp>
          <p:nvCxnSpPr>
            <p:cNvPr id="46" name="Connecteur droit 45">
              <a:extLst>
                <a:ext uri="{FF2B5EF4-FFF2-40B4-BE49-F238E27FC236}">
                  <a16:creationId xmlns:a16="http://schemas.microsoft.com/office/drawing/2014/main" id="{FFEFAFE7-D2B8-4E0F-8D7D-21445CD88E9F}"/>
                </a:ext>
              </a:extLst>
            </p:cNvPr>
            <p:cNvCxnSpPr>
              <a:cxnSpLocks/>
              <a:stCxn id="32" idx="2"/>
              <a:endCxn id="29" idx="6"/>
            </p:cNvCxnSpPr>
            <p:nvPr/>
          </p:nvCxnSpPr>
          <p:spPr>
            <a:xfrm flipH="1" flipV="1">
              <a:off x="9676607" y="404758"/>
              <a:ext cx="95244" cy="84785"/>
            </a:xfrm>
            <a:prstGeom prst="line">
              <a:avLst/>
            </a:prstGeom>
            <a:ln w="12700">
              <a:solidFill>
                <a:srgbClr val="00A3A6"/>
              </a:solidFill>
            </a:ln>
          </p:spPr>
          <p:style>
            <a:lnRef idx="1">
              <a:schemeClr val="accent1"/>
            </a:lnRef>
            <a:fillRef idx="0">
              <a:schemeClr val="accent1"/>
            </a:fillRef>
            <a:effectRef idx="0">
              <a:schemeClr val="accent1"/>
            </a:effectRef>
            <a:fontRef idx="minor">
              <a:schemeClr val="tx1"/>
            </a:fontRef>
          </p:style>
        </p:cxnSp>
        <p:grpSp>
          <p:nvGrpSpPr>
            <p:cNvPr id="35" name="Groupe 34">
              <a:extLst>
                <a:ext uri="{FF2B5EF4-FFF2-40B4-BE49-F238E27FC236}">
                  <a16:creationId xmlns:a16="http://schemas.microsoft.com/office/drawing/2014/main" id="{C423DC98-8304-467D-8C2F-6038B12F1368}"/>
                </a:ext>
              </a:extLst>
            </p:cNvPr>
            <p:cNvGrpSpPr/>
            <p:nvPr/>
          </p:nvGrpSpPr>
          <p:grpSpPr>
            <a:xfrm>
              <a:off x="10709238" y="841983"/>
              <a:ext cx="1256196" cy="753917"/>
              <a:chOff x="10880547" y="822047"/>
              <a:chExt cx="1256196" cy="753917"/>
            </a:xfrm>
          </p:grpSpPr>
          <p:sp>
            <p:nvSpPr>
              <p:cNvPr id="23" name="Ellipse 22">
                <a:extLst>
                  <a:ext uri="{FF2B5EF4-FFF2-40B4-BE49-F238E27FC236}">
                    <a16:creationId xmlns:a16="http://schemas.microsoft.com/office/drawing/2014/main" id="{A3B0ABB3-BEBC-437A-A07F-F79F299A740A}"/>
                  </a:ext>
                </a:extLst>
              </p:cNvPr>
              <p:cNvSpPr/>
              <p:nvPr/>
            </p:nvSpPr>
            <p:spPr>
              <a:xfrm>
                <a:off x="10880547" y="822047"/>
                <a:ext cx="1256196" cy="753917"/>
              </a:xfrm>
              <a:prstGeom prst="ellipse">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36" name="Ellipse 35">
                <a:extLst>
                  <a:ext uri="{FF2B5EF4-FFF2-40B4-BE49-F238E27FC236}">
                    <a16:creationId xmlns:a16="http://schemas.microsoft.com/office/drawing/2014/main" id="{3E57FE9E-1606-4FA8-93CC-05231F9C2416}"/>
                  </a:ext>
                </a:extLst>
              </p:cNvPr>
              <p:cNvSpPr/>
              <p:nvPr/>
            </p:nvSpPr>
            <p:spPr>
              <a:xfrm>
                <a:off x="11060654" y="1048519"/>
                <a:ext cx="245957" cy="243341"/>
              </a:xfrm>
              <a:prstGeom prst="ellipse">
                <a:avLst/>
              </a:prstGeom>
              <a:noFill/>
              <a:ln>
                <a:solidFill>
                  <a:srgbClr val="00A3A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cxnSp>
            <p:nvCxnSpPr>
              <p:cNvPr id="41" name="Connecteur droit 40">
                <a:extLst>
                  <a:ext uri="{FF2B5EF4-FFF2-40B4-BE49-F238E27FC236}">
                    <a16:creationId xmlns:a16="http://schemas.microsoft.com/office/drawing/2014/main" id="{7DA9E6A8-EDE2-4A16-93AE-0F83A993A08C}"/>
                  </a:ext>
                </a:extLst>
              </p:cNvPr>
              <p:cNvCxnSpPr>
                <a:cxnSpLocks/>
              </p:cNvCxnSpPr>
              <p:nvPr/>
            </p:nvCxnSpPr>
            <p:spPr>
              <a:xfrm>
                <a:off x="11302060" y="1198174"/>
                <a:ext cx="217105" cy="17034"/>
              </a:xfrm>
              <a:prstGeom prst="line">
                <a:avLst/>
              </a:prstGeom>
              <a:ln w="12700">
                <a:solidFill>
                  <a:srgbClr val="00A3A6"/>
                </a:solidFill>
              </a:ln>
            </p:spPr>
            <p:style>
              <a:lnRef idx="1">
                <a:schemeClr val="accent1"/>
              </a:lnRef>
              <a:fillRef idx="0">
                <a:schemeClr val="accent1"/>
              </a:fillRef>
              <a:effectRef idx="0">
                <a:schemeClr val="accent1"/>
              </a:effectRef>
              <a:fontRef idx="minor">
                <a:schemeClr val="tx1"/>
              </a:fontRef>
            </p:style>
          </p:cxnSp>
          <p:sp>
            <p:nvSpPr>
              <p:cNvPr id="56" name="Ellipse 55">
                <a:extLst>
                  <a:ext uri="{FF2B5EF4-FFF2-40B4-BE49-F238E27FC236}">
                    <a16:creationId xmlns:a16="http://schemas.microsoft.com/office/drawing/2014/main" id="{B1869CD1-CF4A-41C4-B77F-3C2E3283020F}"/>
                  </a:ext>
                </a:extLst>
              </p:cNvPr>
              <p:cNvSpPr/>
              <p:nvPr/>
            </p:nvSpPr>
            <p:spPr>
              <a:xfrm>
                <a:off x="11514614" y="1073747"/>
                <a:ext cx="245957" cy="243341"/>
              </a:xfrm>
              <a:prstGeom prst="ellipse">
                <a:avLst/>
              </a:prstGeom>
              <a:noFill/>
              <a:ln>
                <a:solidFill>
                  <a:srgbClr val="00A3A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cxnSp>
          <p:nvCxnSpPr>
            <p:cNvPr id="42" name="Connecteur droit 41">
              <a:extLst>
                <a:ext uri="{FF2B5EF4-FFF2-40B4-BE49-F238E27FC236}">
                  <a16:creationId xmlns:a16="http://schemas.microsoft.com/office/drawing/2014/main" id="{21B494B1-FA7A-4963-83DC-D4C2A6A6A3F4}"/>
                </a:ext>
              </a:extLst>
            </p:cNvPr>
            <p:cNvCxnSpPr>
              <a:cxnSpLocks/>
              <a:stCxn id="36" idx="2"/>
            </p:cNvCxnSpPr>
            <p:nvPr/>
          </p:nvCxnSpPr>
          <p:spPr>
            <a:xfrm flipH="1">
              <a:off x="10607058" y="1190126"/>
              <a:ext cx="282287" cy="27984"/>
            </a:xfrm>
            <a:prstGeom prst="line">
              <a:avLst/>
            </a:prstGeom>
            <a:ln w="12700">
              <a:solidFill>
                <a:srgbClr val="00A3A6"/>
              </a:solidFill>
            </a:ln>
          </p:spPr>
          <p:style>
            <a:lnRef idx="1">
              <a:schemeClr val="accent1"/>
            </a:lnRef>
            <a:fillRef idx="0">
              <a:schemeClr val="accent1"/>
            </a:fillRef>
            <a:effectRef idx="0">
              <a:schemeClr val="accent1"/>
            </a:effectRef>
            <a:fontRef idx="minor">
              <a:schemeClr val="tx1"/>
            </a:fontRef>
          </p:style>
        </p:cxnSp>
      </p:grpSp>
      <p:sp>
        <p:nvSpPr>
          <p:cNvPr id="58" name="Triangle rectangle 57">
            <a:extLst>
              <a:ext uri="{FF2B5EF4-FFF2-40B4-BE49-F238E27FC236}">
                <a16:creationId xmlns:a16="http://schemas.microsoft.com/office/drawing/2014/main" id="{55E306BE-9927-48DC-8A17-25CE3FDFD50E}"/>
              </a:ext>
            </a:extLst>
          </p:cNvPr>
          <p:cNvSpPr/>
          <p:nvPr/>
        </p:nvSpPr>
        <p:spPr>
          <a:xfrm>
            <a:off x="331196" y="5140873"/>
            <a:ext cx="4110359" cy="391016"/>
          </a:xfrm>
          <a:prstGeom prst="rtTriangle">
            <a:avLst/>
          </a:prstGeom>
          <a:gradFill flip="none" rotWithShape="1">
            <a:gsLst>
              <a:gs pos="0">
                <a:srgbClr val="275662"/>
              </a:gs>
              <a:gs pos="93000">
                <a:schemeClr val="accent1">
                  <a:lumMod val="1000"/>
                  <a:lumOff val="99000"/>
                </a:schemeClr>
              </a:gs>
            </a:gsLst>
            <a:lin ang="198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1600" dirty="0"/>
              <a:t>Compétition</a:t>
            </a:r>
          </a:p>
        </p:txBody>
      </p:sp>
      <p:sp>
        <p:nvSpPr>
          <p:cNvPr id="66" name="Triangle rectangle 65">
            <a:extLst>
              <a:ext uri="{FF2B5EF4-FFF2-40B4-BE49-F238E27FC236}">
                <a16:creationId xmlns:a16="http://schemas.microsoft.com/office/drawing/2014/main" id="{25891A83-D7CF-43D8-8FB5-8E19B726F70D}"/>
              </a:ext>
            </a:extLst>
          </p:cNvPr>
          <p:cNvSpPr/>
          <p:nvPr/>
        </p:nvSpPr>
        <p:spPr>
          <a:xfrm flipH="1">
            <a:off x="331197" y="5531889"/>
            <a:ext cx="4110358" cy="392400"/>
          </a:xfrm>
          <a:prstGeom prst="rtTriangle">
            <a:avLst/>
          </a:prstGeom>
          <a:gradFill flip="none" rotWithShape="1">
            <a:gsLst>
              <a:gs pos="0">
                <a:srgbClr val="275662"/>
              </a:gs>
              <a:gs pos="93000">
                <a:schemeClr val="accent1">
                  <a:lumMod val="1000"/>
                  <a:lumOff val="99000"/>
                </a:schemeClr>
              </a:gs>
            </a:gsLst>
            <a:lin ang="198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fr-FR" sz="1600" dirty="0"/>
              <a:t>Capacité de dispersion</a:t>
            </a:r>
          </a:p>
        </p:txBody>
      </p:sp>
      <p:sp>
        <p:nvSpPr>
          <p:cNvPr id="68" name="ZoneTexte 67">
            <a:extLst>
              <a:ext uri="{FF2B5EF4-FFF2-40B4-BE49-F238E27FC236}">
                <a16:creationId xmlns:a16="http://schemas.microsoft.com/office/drawing/2014/main" id="{7F2C076F-97DD-4CEA-A670-29D095BA98B6}"/>
              </a:ext>
            </a:extLst>
          </p:cNvPr>
          <p:cNvSpPr txBox="1"/>
          <p:nvPr/>
        </p:nvSpPr>
        <p:spPr>
          <a:xfrm>
            <a:off x="4602003" y="5208723"/>
            <a:ext cx="1843621" cy="830997"/>
          </a:xfrm>
          <a:prstGeom prst="rect">
            <a:avLst/>
          </a:prstGeom>
          <a:solidFill>
            <a:srgbClr val="00A3A6">
              <a:alpha val="45882"/>
            </a:srgbClr>
          </a:solidFill>
        </p:spPr>
        <p:txBody>
          <a:bodyPr wrap="square" rtlCol="0">
            <a:spAutoFit/>
          </a:bodyPr>
          <a:lstStyle/>
          <a:p>
            <a:r>
              <a:rPr lang="fr-FR" dirty="0"/>
              <a:t>Gradients de traits adaptatifs </a:t>
            </a:r>
            <a:r>
              <a:rPr lang="fr-FR" sz="1200" dirty="0"/>
              <a:t>(Burton et al., 2010)</a:t>
            </a:r>
            <a:endParaRPr lang="fr-FR" dirty="0"/>
          </a:p>
        </p:txBody>
      </p:sp>
    </p:spTree>
    <p:extLst>
      <p:ext uri="{BB962C8B-B14F-4D97-AF65-F5344CB8AC3E}">
        <p14:creationId xmlns:p14="http://schemas.microsoft.com/office/powerpoint/2010/main" val="363958216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 name="Rectangle 54">
            <a:extLst>
              <a:ext uri="{FF2B5EF4-FFF2-40B4-BE49-F238E27FC236}">
                <a16:creationId xmlns:a16="http://schemas.microsoft.com/office/drawing/2014/main" id="{BF8CDA17-336F-42F8-BD90-720D47764DEE}"/>
              </a:ext>
            </a:extLst>
          </p:cNvPr>
          <p:cNvSpPr/>
          <p:nvPr/>
        </p:nvSpPr>
        <p:spPr>
          <a:xfrm>
            <a:off x="4118966" y="2020539"/>
            <a:ext cx="3422358" cy="928493"/>
          </a:xfrm>
          <a:prstGeom prst="rect">
            <a:avLst/>
          </a:prstGeom>
          <a:solidFill>
            <a:srgbClr val="97E9E1">
              <a:alpha val="21176"/>
            </a:srgbClr>
          </a:solidFill>
          <a:ln>
            <a:solidFill>
              <a:srgbClr val="97E9E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 name="Rectangle 4">
            <a:extLst>
              <a:ext uri="{FF2B5EF4-FFF2-40B4-BE49-F238E27FC236}">
                <a16:creationId xmlns:a16="http://schemas.microsoft.com/office/drawing/2014/main" id="{AB26CB81-6BD9-4893-A81D-5B67F1BF404C}"/>
              </a:ext>
            </a:extLst>
          </p:cNvPr>
          <p:cNvSpPr/>
          <p:nvPr/>
        </p:nvSpPr>
        <p:spPr>
          <a:xfrm>
            <a:off x="690342" y="2022827"/>
            <a:ext cx="3428902" cy="1866590"/>
          </a:xfrm>
          <a:prstGeom prst="rect">
            <a:avLst/>
          </a:prstGeom>
          <a:solidFill>
            <a:srgbClr val="97E9E1">
              <a:alpha val="21176"/>
            </a:srgbClr>
          </a:solidFill>
          <a:ln>
            <a:solidFill>
              <a:srgbClr val="97E9E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7" name="ZoneTexte 56">
            <a:extLst>
              <a:ext uri="{FF2B5EF4-FFF2-40B4-BE49-F238E27FC236}">
                <a16:creationId xmlns:a16="http://schemas.microsoft.com/office/drawing/2014/main" id="{B31ED3C3-339E-423F-8064-11013503CBED}"/>
              </a:ext>
            </a:extLst>
          </p:cNvPr>
          <p:cNvSpPr txBox="1"/>
          <p:nvPr/>
        </p:nvSpPr>
        <p:spPr>
          <a:xfrm>
            <a:off x="690342" y="1660353"/>
            <a:ext cx="6850982" cy="369332"/>
          </a:xfrm>
          <a:prstGeom prst="rect">
            <a:avLst/>
          </a:prstGeom>
          <a:solidFill>
            <a:srgbClr val="00A3A6">
              <a:alpha val="45882"/>
            </a:srgbClr>
          </a:solidFill>
        </p:spPr>
        <p:txBody>
          <a:bodyPr wrap="square" rtlCol="0">
            <a:spAutoFit/>
          </a:bodyPr>
          <a:lstStyle/>
          <a:p>
            <a:endParaRPr lang="fr-FR" dirty="0"/>
          </a:p>
        </p:txBody>
      </p:sp>
      <p:sp>
        <p:nvSpPr>
          <p:cNvPr id="2" name="Titre 1">
            <a:extLst>
              <a:ext uri="{FF2B5EF4-FFF2-40B4-BE49-F238E27FC236}">
                <a16:creationId xmlns:a16="http://schemas.microsoft.com/office/drawing/2014/main" id="{DDD47B2C-C3B7-4588-8582-747B7045B742}"/>
              </a:ext>
            </a:extLst>
          </p:cNvPr>
          <p:cNvSpPr>
            <a:spLocks noGrp="1"/>
          </p:cNvSpPr>
          <p:nvPr>
            <p:ph type="title"/>
          </p:nvPr>
        </p:nvSpPr>
        <p:spPr/>
        <p:txBody>
          <a:bodyPr/>
          <a:lstStyle/>
          <a:p>
            <a:r>
              <a:rPr lang="fr-FR" dirty="0"/>
              <a:t>Contexte</a:t>
            </a:r>
          </a:p>
        </p:txBody>
      </p:sp>
      <p:sp>
        <p:nvSpPr>
          <p:cNvPr id="3" name="Espace réservé du texte 2">
            <a:extLst>
              <a:ext uri="{FF2B5EF4-FFF2-40B4-BE49-F238E27FC236}">
                <a16:creationId xmlns:a16="http://schemas.microsoft.com/office/drawing/2014/main" id="{D00B9C04-7F5C-46D8-82AB-2777A3DCAB6C}"/>
              </a:ext>
            </a:extLst>
          </p:cNvPr>
          <p:cNvSpPr>
            <a:spLocks noGrp="1"/>
          </p:cNvSpPr>
          <p:nvPr>
            <p:ph type="body" idx="1"/>
          </p:nvPr>
        </p:nvSpPr>
        <p:spPr>
          <a:xfrm>
            <a:off x="6970785" y="3570543"/>
            <a:ext cx="4816662" cy="1155379"/>
          </a:xfrm>
          <a:solidFill>
            <a:srgbClr val="00A3A6">
              <a:alpha val="7843"/>
            </a:srgbClr>
          </a:solidFill>
        </p:spPr>
        <p:txBody>
          <a:bodyPr>
            <a:normAutofit/>
          </a:bodyPr>
          <a:lstStyle/>
          <a:p>
            <a:r>
              <a:rPr lang="en-US" dirty="0"/>
              <a:t>Variation </a:t>
            </a:r>
            <a:r>
              <a:rPr lang="en-US" dirty="0" err="1"/>
              <a:t>phénotypique</a:t>
            </a:r>
            <a:r>
              <a:rPr lang="en-US" dirty="0"/>
              <a:t>: </a:t>
            </a:r>
            <a:r>
              <a:rPr lang="en-US" dirty="0" err="1"/>
              <a:t>plasticité</a:t>
            </a:r>
            <a:r>
              <a:rPr lang="en-US" dirty="0"/>
              <a:t> </a:t>
            </a:r>
            <a:r>
              <a:rPr lang="en-US" dirty="0" err="1"/>
              <a:t>ou</a:t>
            </a:r>
            <a:r>
              <a:rPr lang="en-US" dirty="0"/>
              <a:t> adaptation ? </a:t>
            </a:r>
            <a:r>
              <a:rPr lang="en-US" sz="1300" dirty="0"/>
              <a:t>(Hansen et al., 2012) </a:t>
            </a:r>
          </a:p>
          <a:p>
            <a:r>
              <a:rPr lang="en-US" dirty="0" err="1"/>
              <a:t>Variabilité</a:t>
            </a:r>
            <a:r>
              <a:rPr lang="en-US" dirty="0"/>
              <a:t> </a:t>
            </a:r>
            <a:r>
              <a:rPr lang="en-US" dirty="0" err="1"/>
              <a:t>génétique</a:t>
            </a:r>
            <a:r>
              <a:rPr lang="en-US" dirty="0"/>
              <a:t>: </a:t>
            </a:r>
            <a:r>
              <a:rPr lang="en-US" dirty="0" err="1"/>
              <a:t>démographie</a:t>
            </a:r>
            <a:r>
              <a:rPr lang="en-US" dirty="0"/>
              <a:t> </a:t>
            </a:r>
            <a:r>
              <a:rPr lang="en-US" dirty="0" err="1"/>
              <a:t>ou</a:t>
            </a:r>
            <a:r>
              <a:rPr lang="en-US" dirty="0"/>
              <a:t> </a:t>
            </a:r>
            <a:r>
              <a:rPr lang="en-US" dirty="0" err="1"/>
              <a:t>évolution</a:t>
            </a:r>
            <a:r>
              <a:rPr lang="en-US" dirty="0"/>
              <a:t> adaptative ? </a:t>
            </a:r>
            <a:r>
              <a:rPr lang="en-US" sz="1300" dirty="0"/>
              <a:t>(</a:t>
            </a:r>
            <a:r>
              <a:rPr lang="en-US" sz="1300" dirty="0" err="1"/>
              <a:t>Excoffier</a:t>
            </a:r>
            <a:r>
              <a:rPr lang="en-US" sz="1300" dirty="0"/>
              <a:t>, 2017; Miller et al., 2020) </a:t>
            </a:r>
          </a:p>
          <a:p>
            <a:endParaRPr lang="en-US" dirty="0"/>
          </a:p>
          <a:p>
            <a:endParaRPr lang="fr-FR" dirty="0"/>
          </a:p>
        </p:txBody>
      </p:sp>
      <p:sp>
        <p:nvSpPr>
          <p:cNvPr id="4" name="Sous-titre 3">
            <a:extLst>
              <a:ext uri="{FF2B5EF4-FFF2-40B4-BE49-F238E27FC236}">
                <a16:creationId xmlns:a16="http://schemas.microsoft.com/office/drawing/2014/main" id="{AFD3E9BC-0D01-47C3-BAF2-0D38ABBD6020}"/>
              </a:ext>
            </a:extLst>
          </p:cNvPr>
          <p:cNvSpPr>
            <a:spLocks noGrp="1"/>
          </p:cNvSpPr>
          <p:nvPr>
            <p:ph type="subTitle" idx="10"/>
          </p:nvPr>
        </p:nvSpPr>
        <p:spPr/>
        <p:txBody>
          <a:bodyPr/>
          <a:lstStyle/>
          <a:p>
            <a:r>
              <a:rPr lang="fr-FR" dirty="0"/>
              <a:t>Changement d’aire de répartition et fronts de colonisation </a:t>
            </a:r>
          </a:p>
        </p:txBody>
      </p:sp>
      <p:sp>
        <p:nvSpPr>
          <p:cNvPr id="33" name="ZoneTexte 32">
            <a:extLst>
              <a:ext uri="{FF2B5EF4-FFF2-40B4-BE49-F238E27FC236}">
                <a16:creationId xmlns:a16="http://schemas.microsoft.com/office/drawing/2014/main" id="{40033AD0-6561-48D0-9A53-27A85B531729}"/>
              </a:ext>
            </a:extLst>
          </p:cNvPr>
          <p:cNvSpPr txBox="1"/>
          <p:nvPr/>
        </p:nvSpPr>
        <p:spPr>
          <a:xfrm>
            <a:off x="1097871" y="1186511"/>
            <a:ext cx="11379533" cy="369332"/>
          </a:xfrm>
          <a:prstGeom prst="rect">
            <a:avLst/>
          </a:prstGeom>
          <a:noFill/>
        </p:spPr>
        <p:txBody>
          <a:bodyPr wrap="square" rtlCol="0">
            <a:spAutoFit/>
          </a:bodyPr>
          <a:lstStyle/>
          <a:p>
            <a:r>
              <a:rPr lang="fr-FR" dirty="0"/>
              <a:t>Changement global </a:t>
            </a:r>
            <a:r>
              <a:rPr lang="fr-FR" dirty="0">
                <a:sym typeface="Wingdings" panose="05000000000000000000" pitchFamily="2" charset="2"/>
              </a:rPr>
              <a:t> déplacement d’aire de répartition des espèces  nouveaux environnements rapidement</a:t>
            </a:r>
            <a:endParaRPr lang="fr-FR" dirty="0"/>
          </a:p>
        </p:txBody>
      </p:sp>
      <p:sp>
        <p:nvSpPr>
          <p:cNvPr id="34" name="ZoneTexte 33">
            <a:extLst>
              <a:ext uri="{FF2B5EF4-FFF2-40B4-BE49-F238E27FC236}">
                <a16:creationId xmlns:a16="http://schemas.microsoft.com/office/drawing/2014/main" id="{863906F3-F427-495C-8B3D-C11BF620FBFF}"/>
              </a:ext>
            </a:extLst>
          </p:cNvPr>
          <p:cNvSpPr txBox="1"/>
          <p:nvPr/>
        </p:nvSpPr>
        <p:spPr>
          <a:xfrm>
            <a:off x="4972468" y="3210176"/>
            <a:ext cx="6814980" cy="369332"/>
          </a:xfrm>
          <a:prstGeom prst="rect">
            <a:avLst/>
          </a:prstGeom>
          <a:solidFill>
            <a:srgbClr val="00A3A6">
              <a:alpha val="45882"/>
            </a:srgbClr>
          </a:solidFill>
        </p:spPr>
        <p:txBody>
          <a:bodyPr wrap="square" rtlCol="0">
            <a:spAutoFit/>
          </a:bodyPr>
          <a:lstStyle/>
          <a:p>
            <a:r>
              <a:rPr lang="fr-FR" dirty="0"/>
              <a:t>Expansion d’aire: implications </a:t>
            </a:r>
            <a:r>
              <a:rPr lang="fr-FR" b="1" dirty="0"/>
              <a:t>écologiques et évolutives</a:t>
            </a:r>
            <a:endParaRPr lang="fr-FR" dirty="0"/>
          </a:p>
        </p:txBody>
      </p:sp>
      <p:sp>
        <p:nvSpPr>
          <p:cNvPr id="17" name="ZoneTexte 16">
            <a:extLst>
              <a:ext uri="{FF2B5EF4-FFF2-40B4-BE49-F238E27FC236}">
                <a16:creationId xmlns:a16="http://schemas.microsoft.com/office/drawing/2014/main" id="{5D0EFEB0-8DBF-46F6-94A5-2DEB3D2E2F43}"/>
              </a:ext>
            </a:extLst>
          </p:cNvPr>
          <p:cNvSpPr txBox="1"/>
          <p:nvPr/>
        </p:nvSpPr>
        <p:spPr>
          <a:xfrm>
            <a:off x="4294124" y="1686483"/>
            <a:ext cx="3401785" cy="369332"/>
          </a:xfrm>
          <a:prstGeom prst="rect">
            <a:avLst/>
          </a:prstGeom>
          <a:noFill/>
        </p:spPr>
        <p:txBody>
          <a:bodyPr wrap="square" rtlCol="0">
            <a:spAutoFit/>
          </a:bodyPr>
          <a:lstStyle/>
          <a:p>
            <a:r>
              <a:rPr lang="fr-FR" dirty="0"/>
              <a:t>Invasion suivant introduction</a:t>
            </a:r>
          </a:p>
        </p:txBody>
      </p:sp>
      <p:sp>
        <p:nvSpPr>
          <p:cNvPr id="19" name="ZoneTexte 18">
            <a:extLst>
              <a:ext uri="{FF2B5EF4-FFF2-40B4-BE49-F238E27FC236}">
                <a16:creationId xmlns:a16="http://schemas.microsoft.com/office/drawing/2014/main" id="{2AE77F31-520D-4967-8DBB-86E201FF3B24}"/>
              </a:ext>
            </a:extLst>
          </p:cNvPr>
          <p:cNvSpPr txBox="1"/>
          <p:nvPr/>
        </p:nvSpPr>
        <p:spPr>
          <a:xfrm>
            <a:off x="716163" y="1651207"/>
            <a:ext cx="3521841" cy="369332"/>
          </a:xfrm>
          <a:prstGeom prst="rect">
            <a:avLst/>
          </a:prstGeom>
          <a:noFill/>
        </p:spPr>
        <p:txBody>
          <a:bodyPr wrap="square" rtlCol="0">
            <a:spAutoFit/>
          </a:bodyPr>
          <a:lstStyle/>
          <a:p>
            <a:r>
              <a:rPr lang="fr-FR" dirty="0"/>
              <a:t>A la marge de l’aire de distribution</a:t>
            </a:r>
          </a:p>
        </p:txBody>
      </p:sp>
      <p:sp>
        <p:nvSpPr>
          <p:cNvPr id="21" name="Espace réservé du texte 2">
            <a:extLst>
              <a:ext uri="{FF2B5EF4-FFF2-40B4-BE49-F238E27FC236}">
                <a16:creationId xmlns:a16="http://schemas.microsoft.com/office/drawing/2014/main" id="{1CFAB4D0-D03F-44DE-807A-BB99D36D88E1}"/>
              </a:ext>
            </a:extLst>
          </p:cNvPr>
          <p:cNvSpPr txBox="1">
            <a:spLocks/>
          </p:cNvSpPr>
          <p:nvPr/>
        </p:nvSpPr>
        <p:spPr>
          <a:xfrm>
            <a:off x="4972469" y="3572448"/>
            <a:ext cx="1998316" cy="1155379"/>
          </a:xfrm>
          <a:prstGeom prst="rect">
            <a:avLst/>
          </a:prstGeom>
          <a:solidFill>
            <a:srgbClr val="00A3A6">
              <a:alpha val="25882"/>
            </a:srgbClr>
          </a:solidFill>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1600" kern="1200">
                <a:solidFill>
                  <a:schemeClr val="tx1"/>
                </a:solidFill>
                <a:latin typeface="+mn-lt"/>
                <a:ea typeface="+mn-ea"/>
                <a:cs typeface="+mn-cs"/>
              </a:defRPr>
            </a:lvl1pPr>
            <a:lvl2pPr marL="457189" indent="0" algn="l" defTabSz="914400" rtl="0" eaLnBrk="1" latinLnBrk="0" hangingPunct="1">
              <a:lnSpc>
                <a:spcPct val="90000"/>
              </a:lnSpc>
              <a:spcBef>
                <a:spcPts val="500"/>
              </a:spcBef>
              <a:buFont typeface="Arial" panose="020B0604020202020204" pitchFamily="34" charset="0"/>
              <a:buNone/>
              <a:defRPr sz="2000" kern="1200">
                <a:solidFill>
                  <a:schemeClr val="tx1">
                    <a:tint val="75000"/>
                  </a:schemeClr>
                </a:solidFill>
                <a:latin typeface="+mn-lt"/>
                <a:ea typeface="+mn-ea"/>
                <a:cs typeface="+mn-cs"/>
              </a:defRPr>
            </a:lvl2pPr>
            <a:lvl3pPr marL="914377" indent="0" algn="l" defTabSz="914400" rtl="0" eaLnBrk="1" latinLnBrk="0" hangingPunct="1">
              <a:lnSpc>
                <a:spcPct val="90000"/>
              </a:lnSpc>
              <a:spcBef>
                <a:spcPts val="500"/>
              </a:spcBef>
              <a:buFont typeface="Arial" panose="020B0604020202020204" pitchFamily="34" charset="0"/>
              <a:buNone/>
              <a:defRPr sz="1800" kern="1200">
                <a:solidFill>
                  <a:schemeClr val="tx1">
                    <a:tint val="75000"/>
                  </a:schemeClr>
                </a:solidFill>
                <a:latin typeface="+mn-lt"/>
                <a:ea typeface="+mn-ea"/>
                <a:cs typeface="+mn-cs"/>
              </a:defRPr>
            </a:lvl3pPr>
            <a:lvl4pPr marL="1371566"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4pPr>
            <a:lvl5pPr marL="1828754"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5pPr>
            <a:lvl6pPr marL="2285943"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6pPr>
            <a:lvl7pPr marL="2743131"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7pPr>
            <a:lvl8pPr marL="320032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8pPr>
            <a:lvl9pPr marL="3657509"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9pPr>
          </a:lstStyle>
          <a:p>
            <a:r>
              <a:rPr lang="en-US" dirty="0"/>
              <a:t>Traits</a:t>
            </a:r>
            <a:br>
              <a:rPr lang="en-US" dirty="0"/>
            </a:br>
            <a:endParaRPr lang="en-US" dirty="0"/>
          </a:p>
          <a:p>
            <a:r>
              <a:rPr lang="en-US" dirty="0" err="1"/>
              <a:t>Diversité</a:t>
            </a:r>
            <a:r>
              <a:rPr lang="en-US" dirty="0"/>
              <a:t> </a:t>
            </a:r>
            <a:r>
              <a:rPr lang="en-US" dirty="0" err="1"/>
              <a:t>génétique</a:t>
            </a:r>
            <a:endParaRPr lang="en-US" dirty="0"/>
          </a:p>
          <a:p>
            <a:endParaRPr lang="en-US" dirty="0"/>
          </a:p>
          <a:p>
            <a:endParaRPr lang="fr-FR" dirty="0"/>
          </a:p>
        </p:txBody>
      </p:sp>
      <p:sp>
        <p:nvSpPr>
          <p:cNvPr id="48" name="ZoneTexte 47">
            <a:extLst>
              <a:ext uri="{FF2B5EF4-FFF2-40B4-BE49-F238E27FC236}">
                <a16:creationId xmlns:a16="http://schemas.microsoft.com/office/drawing/2014/main" id="{84BD38C7-A190-47C3-9669-8CC674D9E440}"/>
              </a:ext>
            </a:extLst>
          </p:cNvPr>
          <p:cNvSpPr txBox="1"/>
          <p:nvPr/>
        </p:nvSpPr>
        <p:spPr>
          <a:xfrm>
            <a:off x="7830160" y="1654797"/>
            <a:ext cx="1834950" cy="1015663"/>
          </a:xfrm>
          <a:prstGeom prst="rect">
            <a:avLst/>
          </a:prstGeom>
          <a:noFill/>
        </p:spPr>
        <p:txBody>
          <a:bodyPr wrap="square" rtlCol="0">
            <a:spAutoFit/>
          </a:bodyPr>
          <a:lstStyle/>
          <a:p>
            <a:r>
              <a:rPr lang="fr-FR" sz="1200" dirty="0"/>
              <a:t>Distribution</a:t>
            </a:r>
          </a:p>
          <a:p>
            <a:r>
              <a:rPr lang="fr-FR" sz="1200" dirty="0"/>
              <a:t>Population</a:t>
            </a:r>
          </a:p>
          <a:p>
            <a:r>
              <a:rPr lang="fr-FR" sz="1200" dirty="0"/>
              <a:t>Dispersion</a:t>
            </a:r>
          </a:p>
          <a:p>
            <a:r>
              <a:rPr lang="fr-FR" sz="1200" dirty="0"/>
              <a:t>Zone nouvellement accessible</a:t>
            </a:r>
          </a:p>
        </p:txBody>
      </p:sp>
      <p:sp>
        <p:nvSpPr>
          <p:cNvPr id="49" name="Ellipse 48">
            <a:extLst>
              <a:ext uri="{FF2B5EF4-FFF2-40B4-BE49-F238E27FC236}">
                <a16:creationId xmlns:a16="http://schemas.microsoft.com/office/drawing/2014/main" id="{E04FF6F3-6654-4D98-A32B-37B3BA46C4D0}"/>
              </a:ext>
            </a:extLst>
          </p:cNvPr>
          <p:cNvSpPr/>
          <p:nvPr/>
        </p:nvSpPr>
        <p:spPr>
          <a:xfrm>
            <a:off x="7673072" y="1930934"/>
            <a:ext cx="144000" cy="144000"/>
          </a:xfrm>
          <a:prstGeom prst="ellipse">
            <a:avLst/>
          </a:prstGeom>
          <a:noFill/>
          <a:ln>
            <a:solidFill>
              <a:srgbClr val="00A3A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cxnSp>
        <p:nvCxnSpPr>
          <p:cNvPr id="50" name="Connecteur droit 49">
            <a:extLst>
              <a:ext uri="{FF2B5EF4-FFF2-40B4-BE49-F238E27FC236}">
                <a16:creationId xmlns:a16="http://schemas.microsoft.com/office/drawing/2014/main" id="{AADF9B61-B725-45E5-A3EC-F46ACFA29999}"/>
              </a:ext>
            </a:extLst>
          </p:cNvPr>
          <p:cNvCxnSpPr>
            <a:cxnSpLocks/>
          </p:cNvCxnSpPr>
          <p:nvPr/>
        </p:nvCxnSpPr>
        <p:spPr>
          <a:xfrm flipH="1">
            <a:off x="7655281" y="2176914"/>
            <a:ext cx="180000" cy="0"/>
          </a:xfrm>
          <a:prstGeom prst="line">
            <a:avLst/>
          </a:prstGeom>
          <a:ln w="12700">
            <a:solidFill>
              <a:srgbClr val="00A3A6"/>
            </a:solidFill>
          </a:ln>
        </p:spPr>
        <p:style>
          <a:lnRef idx="1">
            <a:schemeClr val="accent1"/>
          </a:lnRef>
          <a:fillRef idx="0">
            <a:schemeClr val="accent1"/>
          </a:fillRef>
          <a:effectRef idx="0">
            <a:schemeClr val="accent1"/>
          </a:effectRef>
          <a:fontRef idx="minor">
            <a:schemeClr val="tx1"/>
          </a:fontRef>
        </p:style>
      </p:cxnSp>
      <p:sp>
        <p:nvSpPr>
          <p:cNvPr id="51" name="Ellipse 50">
            <a:extLst>
              <a:ext uri="{FF2B5EF4-FFF2-40B4-BE49-F238E27FC236}">
                <a16:creationId xmlns:a16="http://schemas.microsoft.com/office/drawing/2014/main" id="{1C76B450-3384-49B1-B0A4-412AF7E567DB}"/>
              </a:ext>
            </a:extLst>
          </p:cNvPr>
          <p:cNvSpPr/>
          <p:nvPr/>
        </p:nvSpPr>
        <p:spPr>
          <a:xfrm>
            <a:off x="7667279" y="2272208"/>
            <a:ext cx="165600" cy="165600"/>
          </a:xfrm>
          <a:prstGeom prst="ellipse">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2" name="Ellipse 51">
            <a:extLst>
              <a:ext uri="{FF2B5EF4-FFF2-40B4-BE49-F238E27FC236}">
                <a16:creationId xmlns:a16="http://schemas.microsoft.com/office/drawing/2014/main" id="{FD132861-8CB9-4F5A-914E-29AA2E7F67C2}"/>
              </a:ext>
            </a:extLst>
          </p:cNvPr>
          <p:cNvSpPr/>
          <p:nvPr/>
        </p:nvSpPr>
        <p:spPr>
          <a:xfrm>
            <a:off x="7666615" y="1702635"/>
            <a:ext cx="166928" cy="165600"/>
          </a:xfrm>
          <a:prstGeom prst="ellipse">
            <a:avLst/>
          </a:prstGeom>
          <a:solidFill>
            <a:srgbClr val="97E9E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1" name="Flèche : droite 60">
            <a:extLst>
              <a:ext uri="{FF2B5EF4-FFF2-40B4-BE49-F238E27FC236}">
                <a16:creationId xmlns:a16="http://schemas.microsoft.com/office/drawing/2014/main" id="{7994AABA-1181-4905-8092-AE7144FFB148}"/>
              </a:ext>
            </a:extLst>
          </p:cNvPr>
          <p:cNvSpPr/>
          <p:nvPr/>
        </p:nvSpPr>
        <p:spPr>
          <a:xfrm>
            <a:off x="331198" y="4000442"/>
            <a:ext cx="4110358" cy="269567"/>
          </a:xfrm>
          <a:prstGeom prst="rightArrow">
            <a:avLst/>
          </a:prstGeom>
          <a:solidFill>
            <a:srgbClr val="00A3A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200" dirty="0"/>
              <a:t>Front d’expansion</a:t>
            </a:r>
          </a:p>
        </p:txBody>
      </p:sp>
      <p:sp>
        <p:nvSpPr>
          <p:cNvPr id="62" name="Triangle rectangle 61">
            <a:extLst>
              <a:ext uri="{FF2B5EF4-FFF2-40B4-BE49-F238E27FC236}">
                <a16:creationId xmlns:a16="http://schemas.microsoft.com/office/drawing/2014/main" id="{00BF2F2E-ADAB-4AD4-AEDA-303806C228A6}"/>
              </a:ext>
            </a:extLst>
          </p:cNvPr>
          <p:cNvSpPr/>
          <p:nvPr/>
        </p:nvSpPr>
        <p:spPr>
          <a:xfrm>
            <a:off x="331196" y="4299408"/>
            <a:ext cx="4110359" cy="425357"/>
          </a:xfrm>
          <a:prstGeom prst="rtTriangle">
            <a:avLst/>
          </a:prstGeom>
          <a:gradFill flip="none" rotWithShape="1">
            <a:gsLst>
              <a:gs pos="0">
                <a:srgbClr val="275662"/>
              </a:gs>
              <a:gs pos="93000">
                <a:schemeClr val="accent1">
                  <a:lumMod val="1000"/>
                  <a:lumOff val="99000"/>
                </a:schemeClr>
              </a:gs>
            </a:gsLst>
            <a:lin ang="198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1600" dirty="0"/>
              <a:t>Densité</a:t>
            </a:r>
            <a:endParaRPr lang="fr-FR" dirty="0"/>
          </a:p>
        </p:txBody>
      </p:sp>
      <p:sp>
        <p:nvSpPr>
          <p:cNvPr id="63" name="Triangle rectangle 62">
            <a:extLst>
              <a:ext uri="{FF2B5EF4-FFF2-40B4-BE49-F238E27FC236}">
                <a16:creationId xmlns:a16="http://schemas.microsoft.com/office/drawing/2014/main" id="{C1657F94-3A6D-44CE-9386-90CC96E0FFC0}"/>
              </a:ext>
            </a:extLst>
          </p:cNvPr>
          <p:cNvSpPr/>
          <p:nvPr/>
        </p:nvSpPr>
        <p:spPr>
          <a:xfrm flipH="1">
            <a:off x="306046" y="4724765"/>
            <a:ext cx="4135509" cy="392400"/>
          </a:xfrm>
          <a:prstGeom prst="rtTriangle">
            <a:avLst/>
          </a:prstGeom>
          <a:gradFill flip="none" rotWithShape="1">
            <a:gsLst>
              <a:gs pos="0">
                <a:srgbClr val="275662"/>
              </a:gs>
              <a:gs pos="93000">
                <a:schemeClr val="accent1">
                  <a:lumMod val="1000"/>
                  <a:lumOff val="99000"/>
                </a:schemeClr>
              </a:gs>
            </a:gsLst>
            <a:lin ang="198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fr-FR" sz="1600" dirty="0"/>
              <a:t>Ressource</a:t>
            </a:r>
          </a:p>
        </p:txBody>
      </p:sp>
      <p:grpSp>
        <p:nvGrpSpPr>
          <p:cNvPr id="18" name="Groupe 17">
            <a:extLst>
              <a:ext uri="{FF2B5EF4-FFF2-40B4-BE49-F238E27FC236}">
                <a16:creationId xmlns:a16="http://schemas.microsoft.com/office/drawing/2014/main" id="{015A36CC-2C80-4FAF-8135-97D62E0FEDCA}"/>
              </a:ext>
            </a:extLst>
          </p:cNvPr>
          <p:cNvGrpSpPr/>
          <p:nvPr/>
        </p:nvGrpSpPr>
        <p:grpSpPr>
          <a:xfrm>
            <a:off x="5623606" y="2184627"/>
            <a:ext cx="677630" cy="712136"/>
            <a:chOff x="8325734" y="1585227"/>
            <a:chExt cx="677630" cy="753917"/>
          </a:xfrm>
        </p:grpSpPr>
        <p:sp>
          <p:nvSpPr>
            <p:cNvPr id="53" name="Ellipse 52">
              <a:extLst>
                <a:ext uri="{FF2B5EF4-FFF2-40B4-BE49-F238E27FC236}">
                  <a16:creationId xmlns:a16="http://schemas.microsoft.com/office/drawing/2014/main" id="{AC9F75AE-1DFB-43D2-9A8A-828258316349}"/>
                </a:ext>
              </a:extLst>
            </p:cNvPr>
            <p:cNvSpPr/>
            <p:nvPr/>
          </p:nvSpPr>
          <p:spPr>
            <a:xfrm>
              <a:off x="8325734" y="1585227"/>
              <a:ext cx="677630" cy="753917"/>
            </a:xfrm>
            <a:prstGeom prst="ellipse">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4" name="Ellipse 53">
              <a:extLst>
                <a:ext uri="{FF2B5EF4-FFF2-40B4-BE49-F238E27FC236}">
                  <a16:creationId xmlns:a16="http://schemas.microsoft.com/office/drawing/2014/main" id="{396A2D52-6ABC-4CE8-8C99-962A6A7450C5}"/>
                </a:ext>
              </a:extLst>
            </p:cNvPr>
            <p:cNvSpPr/>
            <p:nvPr/>
          </p:nvSpPr>
          <p:spPr>
            <a:xfrm>
              <a:off x="8479400" y="1750762"/>
              <a:ext cx="334635" cy="361662"/>
            </a:xfrm>
            <a:prstGeom prst="ellipse">
              <a:avLst/>
            </a:prstGeom>
            <a:noFill/>
            <a:ln>
              <a:solidFill>
                <a:srgbClr val="00A3A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grpSp>
        <p:nvGrpSpPr>
          <p:cNvPr id="60" name="Groupe 59">
            <a:extLst>
              <a:ext uri="{FF2B5EF4-FFF2-40B4-BE49-F238E27FC236}">
                <a16:creationId xmlns:a16="http://schemas.microsoft.com/office/drawing/2014/main" id="{0DACADAD-BC9B-46FD-B2D9-0A642DAA38BB}"/>
              </a:ext>
            </a:extLst>
          </p:cNvPr>
          <p:cNvGrpSpPr/>
          <p:nvPr/>
        </p:nvGrpSpPr>
        <p:grpSpPr>
          <a:xfrm>
            <a:off x="962798" y="2139214"/>
            <a:ext cx="3018444" cy="1657248"/>
            <a:chOff x="8946990" y="78462"/>
            <a:chExt cx="3018444" cy="1657248"/>
          </a:xfrm>
        </p:grpSpPr>
        <p:sp>
          <p:nvSpPr>
            <p:cNvPr id="24" name="Ellipse 23">
              <a:extLst>
                <a:ext uri="{FF2B5EF4-FFF2-40B4-BE49-F238E27FC236}">
                  <a16:creationId xmlns:a16="http://schemas.microsoft.com/office/drawing/2014/main" id="{E29D69C1-C0F3-4AB8-99B2-A43B214DC81E}"/>
                </a:ext>
              </a:extLst>
            </p:cNvPr>
            <p:cNvSpPr/>
            <p:nvPr/>
          </p:nvSpPr>
          <p:spPr>
            <a:xfrm>
              <a:off x="9134614" y="489543"/>
              <a:ext cx="1647729" cy="1246167"/>
            </a:xfrm>
            <a:prstGeom prst="ellipse">
              <a:avLst/>
            </a:prstGeom>
            <a:solidFill>
              <a:srgbClr val="97E9E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5" name="Ellipse 24">
              <a:extLst>
                <a:ext uri="{FF2B5EF4-FFF2-40B4-BE49-F238E27FC236}">
                  <a16:creationId xmlns:a16="http://schemas.microsoft.com/office/drawing/2014/main" id="{149B91FE-3950-4952-8CEF-F10C5284B8F5}"/>
                </a:ext>
              </a:extLst>
            </p:cNvPr>
            <p:cNvSpPr/>
            <p:nvPr/>
          </p:nvSpPr>
          <p:spPr>
            <a:xfrm>
              <a:off x="8946990" y="78462"/>
              <a:ext cx="831798" cy="730355"/>
            </a:xfrm>
            <a:prstGeom prst="ellipse">
              <a:avLst/>
            </a:prstGeom>
            <a:solidFill>
              <a:srgbClr val="97E9E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7" name="Ellipse 26">
              <a:extLst>
                <a:ext uri="{FF2B5EF4-FFF2-40B4-BE49-F238E27FC236}">
                  <a16:creationId xmlns:a16="http://schemas.microsoft.com/office/drawing/2014/main" id="{F4872038-1616-4615-A90D-0B4914513ACC}"/>
                </a:ext>
              </a:extLst>
            </p:cNvPr>
            <p:cNvSpPr/>
            <p:nvPr/>
          </p:nvSpPr>
          <p:spPr>
            <a:xfrm>
              <a:off x="9577016" y="138942"/>
              <a:ext cx="981954" cy="1165042"/>
            </a:xfrm>
            <a:prstGeom prst="ellipse">
              <a:avLst/>
            </a:prstGeom>
            <a:solidFill>
              <a:srgbClr val="97E9E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9" name="Ellipse 28">
              <a:extLst>
                <a:ext uri="{FF2B5EF4-FFF2-40B4-BE49-F238E27FC236}">
                  <a16:creationId xmlns:a16="http://schemas.microsoft.com/office/drawing/2014/main" id="{FCB3398B-7A4A-45AB-A313-CB5D6123AD36}"/>
                </a:ext>
              </a:extLst>
            </p:cNvPr>
            <p:cNvSpPr/>
            <p:nvPr/>
          </p:nvSpPr>
          <p:spPr>
            <a:xfrm>
              <a:off x="9041609" y="188505"/>
              <a:ext cx="634998" cy="432506"/>
            </a:xfrm>
            <a:prstGeom prst="ellipse">
              <a:avLst/>
            </a:prstGeom>
            <a:noFill/>
            <a:ln>
              <a:solidFill>
                <a:srgbClr val="00A3A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2" name="Ellipse 31">
              <a:extLst>
                <a:ext uri="{FF2B5EF4-FFF2-40B4-BE49-F238E27FC236}">
                  <a16:creationId xmlns:a16="http://schemas.microsoft.com/office/drawing/2014/main" id="{AFF22F61-F0C9-4630-A0DC-A87BA4DEBB36}"/>
                </a:ext>
              </a:extLst>
            </p:cNvPr>
            <p:cNvSpPr/>
            <p:nvPr/>
          </p:nvSpPr>
          <p:spPr>
            <a:xfrm>
              <a:off x="9771851" y="260747"/>
              <a:ext cx="680384" cy="457591"/>
            </a:xfrm>
            <a:prstGeom prst="ellipse">
              <a:avLst/>
            </a:prstGeom>
            <a:noFill/>
            <a:ln>
              <a:solidFill>
                <a:srgbClr val="00A3A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7" name="Ellipse 36">
              <a:extLst>
                <a:ext uri="{FF2B5EF4-FFF2-40B4-BE49-F238E27FC236}">
                  <a16:creationId xmlns:a16="http://schemas.microsoft.com/office/drawing/2014/main" id="{F274368F-5B19-4857-B5DE-DBBCE1BA0212}"/>
                </a:ext>
              </a:extLst>
            </p:cNvPr>
            <p:cNvSpPr/>
            <p:nvPr/>
          </p:nvSpPr>
          <p:spPr>
            <a:xfrm>
              <a:off x="9474836" y="940496"/>
              <a:ext cx="1132222" cy="548089"/>
            </a:xfrm>
            <a:prstGeom prst="ellipse">
              <a:avLst/>
            </a:prstGeom>
            <a:noFill/>
            <a:ln>
              <a:solidFill>
                <a:srgbClr val="00A3A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cxnSp>
          <p:nvCxnSpPr>
            <p:cNvPr id="44" name="Connecteur droit 43">
              <a:extLst>
                <a:ext uri="{FF2B5EF4-FFF2-40B4-BE49-F238E27FC236}">
                  <a16:creationId xmlns:a16="http://schemas.microsoft.com/office/drawing/2014/main" id="{B3C68CBE-2DAD-4982-B991-F924A89556D5}"/>
                </a:ext>
              </a:extLst>
            </p:cNvPr>
            <p:cNvCxnSpPr>
              <a:cxnSpLocks/>
              <a:stCxn id="37" idx="0"/>
              <a:endCxn id="32" idx="4"/>
            </p:cNvCxnSpPr>
            <p:nvPr/>
          </p:nvCxnSpPr>
          <p:spPr>
            <a:xfrm flipV="1">
              <a:off x="10040947" y="718338"/>
              <a:ext cx="71096" cy="222158"/>
            </a:xfrm>
            <a:prstGeom prst="line">
              <a:avLst/>
            </a:prstGeom>
            <a:ln w="12700">
              <a:solidFill>
                <a:srgbClr val="00A3A6"/>
              </a:solidFill>
            </a:ln>
          </p:spPr>
          <p:style>
            <a:lnRef idx="1">
              <a:schemeClr val="accent1"/>
            </a:lnRef>
            <a:fillRef idx="0">
              <a:schemeClr val="accent1"/>
            </a:fillRef>
            <a:effectRef idx="0">
              <a:schemeClr val="accent1"/>
            </a:effectRef>
            <a:fontRef idx="minor">
              <a:schemeClr val="tx1"/>
            </a:fontRef>
          </p:style>
        </p:cxnSp>
        <p:cxnSp>
          <p:nvCxnSpPr>
            <p:cNvPr id="45" name="Connecteur droit 44">
              <a:extLst>
                <a:ext uri="{FF2B5EF4-FFF2-40B4-BE49-F238E27FC236}">
                  <a16:creationId xmlns:a16="http://schemas.microsoft.com/office/drawing/2014/main" id="{E1583C25-06DF-432F-A581-EAF14C207133}"/>
                </a:ext>
              </a:extLst>
            </p:cNvPr>
            <p:cNvCxnSpPr>
              <a:cxnSpLocks/>
            </p:cNvCxnSpPr>
            <p:nvPr/>
          </p:nvCxnSpPr>
          <p:spPr>
            <a:xfrm flipH="1" flipV="1">
              <a:off x="9539546" y="576906"/>
              <a:ext cx="239241" cy="394990"/>
            </a:xfrm>
            <a:prstGeom prst="line">
              <a:avLst/>
            </a:prstGeom>
            <a:ln w="12700">
              <a:solidFill>
                <a:srgbClr val="00A3A6"/>
              </a:solidFill>
            </a:ln>
          </p:spPr>
          <p:style>
            <a:lnRef idx="1">
              <a:schemeClr val="accent1"/>
            </a:lnRef>
            <a:fillRef idx="0">
              <a:schemeClr val="accent1"/>
            </a:fillRef>
            <a:effectRef idx="0">
              <a:schemeClr val="accent1"/>
            </a:effectRef>
            <a:fontRef idx="minor">
              <a:schemeClr val="tx1"/>
            </a:fontRef>
          </p:style>
        </p:cxnSp>
        <p:cxnSp>
          <p:nvCxnSpPr>
            <p:cNvPr id="46" name="Connecteur droit 45">
              <a:extLst>
                <a:ext uri="{FF2B5EF4-FFF2-40B4-BE49-F238E27FC236}">
                  <a16:creationId xmlns:a16="http://schemas.microsoft.com/office/drawing/2014/main" id="{FFEFAFE7-D2B8-4E0F-8D7D-21445CD88E9F}"/>
                </a:ext>
              </a:extLst>
            </p:cNvPr>
            <p:cNvCxnSpPr>
              <a:cxnSpLocks/>
              <a:stCxn id="32" idx="2"/>
              <a:endCxn id="29" idx="6"/>
            </p:cNvCxnSpPr>
            <p:nvPr/>
          </p:nvCxnSpPr>
          <p:spPr>
            <a:xfrm flipH="1" flipV="1">
              <a:off x="9676607" y="404758"/>
              <a:ext cx="95244" cy="84785"/>
            </a:xfrm>
            <a:prstGeom prst="line">
              <a:avLst/>
            </a:prstGeom>
            <a:ln w="12700">
              <a:solidFill>
                <a:srgbClr val="00A3A6"/>
              </a:solidFill>
            </a:ln>
          </p:spPr>
          <p:style>
            <a:lnRef idx="1">
              <a:schemeClr val="accent1"/>
            </a:lnRef>
            <a:fillRef idx="0">
              <a:schemeClr val="accent1"/>
            </a:fillRef>
            <a:effectRef idx="0">
              <a:schemeClr val="accent1"/>
            </a:effectRef>
            <a:fontRef idx="minor">
              <a:schemeClr val="tx1"/>
            </a:fontRef>
          </p:style>
        </p:cxnSp>
        <p:grpSp>
          <p:nvGrpSpPr>
            <p:cNvPr id="35" name="Groupe 34">
              <a:extLst>
                <a:ext uri="{FF2B5EF4-FFF2-40B4-BE49-F238E27FC236}">
                  <a16:creationId xmlns:a16="http://schemas.microsoft.com/office/drawing/2014/main" id="{C423DC98-8304-467D-8C2F-6038B12F1368}"/>
                </a:ext>
              </a:extLst>
            </p:cNvPr>
            <p:cNvGrpSpPr/>
            <p:nvPr/>
          </p:nvGrpSpPr>
          <p:grpSpPr>
            <a:xfrm>
              <a:off x="10709238" y="841983"/>
              <a:ext cx="1256196" cy="753917"/>
              <a:chOff x="10880547" y="822047"/>
              <a:chExt cx="1256196" cy="753917"/>
            </a:xfrm>
          </p:grpSpPr>
          <p:sp>
            <p:nvSpPr>
              <p:cNvPr id="23" name="Ellipse 22">
                <a:extLst>
                  <a:ext uri="{FF2B5EF4-FFF2-40B4-BE49-F238E27FC236}">
                    <a16:creationId xmlns:a16="http://schemas.microsoft.com/office/drawing/2014/main" id="{A3B0ABB3-BEBC-437A-A07F-F79F299A740A}"/>
                  </a:ext>
                </a:extLst>
              </p:cNvPr>
              <p:cNvSpPr/>
              <p:nvPr/>
            </p:nvSpPr>
            <p:spPr>
              <a:xfrm>
                <a:off x="10880547" y="822047"/>
                <a:ext cx="1256196" cy="753917"/>
              </a:xfrm>
              <a:prstGeom prst="ellipse">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36" name="Ellipse 35">
                <a:extLst>
                  <a:ext uri="{FF2B5EF4-FFF2-40B4-BE49-F238E27FC236}">
                    <a16:creationId xmlns:a16="http://schemas.microsoft.com/office/drawing/2014/main" id="{3E57FE9E-1606-4FA8-93CC-05231F9C2416}"/>
                  </a:ext>
                </a:extLst>
              </p:cNvPr>
              <p:cNvSpPr/>
              <p:nvPr/>
            </p:nvSpPr>
            <p:spPr>
              <a:xfrm>
                <a:off x="11060654" y="1048519"/>
                <a:ext cx="245957" cy="243341"/>
              </a:xfrm>
              <a:prstGeom prst="ellipse">
                <a:avLst/>
              </a:prstGeom>
              <a:noFill/>
              <a:ln>
                <a:solidFill>
                  <a:srgbClr val="00A3A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cxnSp>
            <p:nvCxnSpPr>
              <p:cNvPr id="41" name="Connecteur droit 40">
                <a:extLst>
                  <a:ext uri="{FF2B5EF4-FFF2-40B4-BE49-F238E27FC236}">
                    <a16:creationId xmlns:a16="http://schemas.microsoft.com/office/drawing/2014/main" id="{7DA9E6A8-EDE2-4A16-93AE-0F83A993A08C}"/>
                  </a:ext>
                </a:extLst>
              </p:cNvPr>
              <p:cNvCxnSpPr>
                <a:cxnSpLocks/>
              </p:cNvCxnSpPr>
              <p:nvPr/>
            </p:nvCxnSpPr>
            <p:spPr>
              <a:xfrm>
                <a:off x="11302060" y="1198174"/>
                <a:ext cx="217105" cy="17034"/>
              </a:xfrm>
              <a:prstGeom prst="line">
                <a:avLst/>
              </a:prstGeom>
              <a:ln w="12700">
                <a:solidFill>
                  <a:srgbClr val="00A3A6"/>
                </a:solidFill>
              </a:ln>
            </p:spPr>
            <p:style>
              <a:lnRef idx="1">
                <a:schemeClr val="accent1"/>
              </a:lnRef>
              <a:fillRef idx="0">
                <a:schemeClr val="accent1"/>
              </a:fillRef>
              <a:effectRef idx="0">
                <a:schemeClr val="accent1"/>
              </a:effectRef>
              <a:fontRef idx="minor">
                <a:schemeClr val="tx1"/>
              </a:fontRef>
            </p:style>
          </p:cxnSp>
          <p:sp>
            <p:nvSpPr>
              <p:cNvPr id="56" name="Ellipse 55">
                <a:extLst>
                  <a:ext uri="{FF2B5EF4-FFF2-40B4-BE49-F238E27FC236}">
                    <a16:creationId xmlns:a16="http://schemas.microsoft.com/office/drawing/2014/main" id="{B1869CD1-CF4A-41C4-B77F-3C2E3283020F}"/>
                  </a:ext>
                </a:extLst>
              </p:cNvPr>
              <p:cNvSpPr/>
              <p:nvPr/>
            </p:nvSpPr>
            <p:spPr>
              <a:xfrm>
                <a:off x="11514614" y="1073747"/>
                <a:ext cx="245957" cy="243341"/>
              </a:xfrm>
              <a:prstGeom prst="ellipse">
                <a:avLst/>
              </a:prstGeom>
              <a:noFill/>
              <a:ln>
                <a:solidFill>
                  <a:srgbClr val="00A3A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cxnSp>
          <p:nvCxnSpPr>
            <p:cNvPr id="42" name="Connecteur droit 41">
              <a:extLst>
                <a:ext uri="{FF2B5EF4-FFF2-40B4-BE49-F238E27FC236}">
                  <a16:creationId xmlns:a16="http://schemas.microsoft.com/office/drawing/2014/main" id="{21B494B1-FA7A-4963-83DC-D4C2A6A6A3F4}"/>
                </a:ext>
              </a:extLst>
            </p:cNvPr>
            <p:cNvCxnSpPr>
              <a:cxnSpLocks/>
              <a:stCxn id="36" idx="2"/>
            </p:cNvCxnSpPr>
            <p:nvPr/>
          </p:nvCxnSpPr>
          <p:spPr>
            <a:xfrm flipH="1">
              <a:off x="10607058" y="1190126"/>
              <a:ext cx="282287" cy="27984"/>
            </a:xfrm>
            <a:prstGeom prst="line">
              <a:avLst/>
            </a:prstGeom>
            <a:ln w="12700">
              <a:solidFill>
                <a:srgbClr val="00A3A6"/>
              </a:solidFill>
            </a:ln>
          </p:spPr>
          <p:style>
            <a:lnRef idx="1">
              <a:schemeClr val="accent1"/>
            </a:lnRef>
            <a:fillRef idx="0">
              <a:schemeClr val="accent1"/>
            </a:fillRef>
            <a:effectRef idx="0">
              <a:schemeClr val="accent1"/>
            </a:effectRef>
            <a:fontRef idx="minor">
              <a:schemeClr val="tx1"/>
            </a:fontRef>
          </p:style>
        </p:cxnSp>
      </p:grpSp>
      <p:sp>
        <p:nvSpPr>
          <p:cNvPr id="58" name="Triangle rectangle 57">
            <a:extLst>
              <a:ext uri="{FF2B5EF4-FFF2-40B4-BE49-F238E27FC236}">
                <a16:creationId xmlns:a16="http://schemas.microsoft.com/office/drawing/2014/main" id="{55E306BE-9927-48DC-8A17-25CE3FDFD50E}"/>
              </a:ext>
            </a:extLst>
          </p:cNvPr>
          <p:cNvSpPr/>
          <p:nvPr/>
        </p:nvSpPr>
        <p:spPr>
          <a:xfrm>
            <a:off x="331196" y="5140873"/>
            <a:ext cx="4110359" cy="391016"/>
          </a:xfrm>
          <a:prstGeom prst="rtTriangle">
            <a:avLst/>
          </a:prstGeom>
          <a:gradFill flip="none" rotWithShape="1">
            <a:gsLst>
              <a:gs pos="0">
                <a:srgbClr val="275662"/>
              </a:gs>
              <a:gs pos="93000">
                <a:schemeClr val="accent1">
                  <a:lumMod val="1000"/>
                  <a:lumOff val="99000"/>
                </a:schemeClr>
              </a:gs>
            </a:gsLst>
            <a:lin ang="198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1600" dirty="0"/>
              <a:t>Compétition</a:t>
            </a:r>
          </a:p>
        </p:txBody>
      </p:sp>
      <p:sp>
        <p:nvSpPr>
          <p:cNvPr id="66" name="Triangle rectangle 65">
            <a:extLst>
              <a:ext uri="{FF2B5EF4-FFF2-40B4-BE49-F238E27FC236}">
                <a16:creationId xmlns:a16="http://schemas.microsoft.com/office/drawing/2014/main" id="{25891A83-D7CF-43D8-8FB5-8E19B726F70D}"/>
              </a:ext>
            </a:extLst>
          </p:cNvPr>
          <p:cNvSpPr/>
          <p:nvPr/>
        </p:nvSpPr>
        <p:spPr>
          <a:xfrm flipH="1">
            <a:off x="331197" y="5531889"/>
            <a:ext cx="4110358" cy="392400"/>
          </a:xfrm>
          <a:prstGeom prst="rtTriangle">
            <a:avLst/>
          </a:prstGeom>
          <a:gradFill flip="none" rotWithShape="1">
            <a:gsLst>
              <a:gs pos="0">
                <a:srgbClr val="275662"/>
              </a:gs>
              <a:gs pos="93000">
                <a:schemeClr val="accent1">
                  <a:lumMod val="1000"/>
                  <a:lumOff val="99000"/>
                </a:schemeClr>
              </a:gs>
            </a:gsLst>
            <a:lin ang="198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fr-FR" sz="1600" dirty="0"/>
              <a:t>Capacité de dispersion</a:t>
            </a:r>
          </a:p>
        </p:txBody>
      </p:sp>
      <p:sp>
        <p:nvSpPr>
          <p:cNvPr id="68" name="ZoneTexte 67">
            <a:extLst>
              <a:ext uri="{FF2B5EF4-FFF2-40B4-BE49-F238E27FC236}">
                <a16:creationId xmlns:a16="http://schemas.microsoft.com/office/drawing/2014/main" id="{7F2C076F-97DD-4CEA-A670-29D095BA98B6}"/>
              </a:ext>
            </a:extLst>
          </p:cNvPr>
          <p:cNvSpPr txBox="1"/>
          <p:nvPr/>
        </p:nvSpPr>
        <p:spPr>
          <a:xfrm>
            <a:off x="4602003" y="5208723"/>
            <a:ext cx="1843621" cy="830997"/>
          </a:xfrm>
          <a:prstGeom prst="rect">
            <a:avLst/>
          </a:prstGeom>
          <a:solidFill>
            <a:srgbClr val="00A3A6">
              <a:alpha val="45882"/>
            </a:srgbClr>
          </a:solidFill>
        </p:spPr>
        <p:txBody>
          <a:bodyPr wrap="square" rtlCol="0">
            <a:spAutoFit/>
          </a:bodyPr>
          <a:lstStyle/>
          <a:p>
            <a:r>
              <a:rPr lang="fr-FR" dirty="0"/>
              <a:t>Gradients de traits adaptatifs </a:t>
            </a:r>
            <a:r>
              <a:rPr lang="fr-FR" sz="1200" dirty="0"/>
              <a:t>(Burton et al., 2010)</a:t>
            </a:r>
            <a:endParaRPr lang="fr-FR" dirty="0"/>
          </a:p>
        </p:txBody>
      </p:sp>
    </p:spTree>
    <p:extLst>
      <p:ext uri="{BB962C8B-B14F-4D97-AF65-F5344CB8AC3E}">
        <p14:creationId xmlns:p14="http://schemas.microsoft.com/office/powerpoint/2010/main" val="48629896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 name="Rectangle 54">
            <a:extLst>
              <a:ext uri="{FF2B5EF4-FFF2-40B4-BE49-F238E27FC236}">
                <a16:creationId xmlns:a16="http://schemas.microsoft.com/office/drawing/2014/main" id="{BF8CDA17-336F-42F8-BD90-720D47764DEE}"/>
              </a:ext>
            </a:extLst>
          </p:cNvPr>
          <p:cNvSpPr/>
          <p:nvPr/>
        </p:nvSpPr>
        <p:spPr>
          <a:xfrm>
            <a:off x="4118966" y="2020539"/>
            <a:ext cx="3422358" cy="928493"/>
          </a:xfrm>
          <a:prstGeom prst="rect">
            <a:avLst/>
          </a:prstGeom>
          <a:solidFill>
            <a:srgbClr val="97E9E1">
              <a:alpha val="21176"/>
            </a:srgbClr>
          </a:solidFill>
          <a:ln>
            <a:solidFill>
              <a:srgbClr val="97E9E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 name="Rectangle 4">
            <a:extLst>
              <a:ext uri="{FF2B5EF4-FFF2-40B4-BE49-F238E27FC236}">
                <a16:creationId xmlns:a16="http://schemas.microsoft.com/office/drawing/2014/main" id="{AB26CB81-6BD9-4893-A81D-5B67F1BF404C}"/>
              </a:ext>
            </a:extLst>
          </p:cNvPr>
          <p:cNvSpPr/>
          <p:nvPr/>
        </p:nvSpPr>
        <p:spPr>
          <a:xfrm>
            <a:off x="690342" y="2022827"/>
            <a:ext cx="3428902" cy="1866590"/>
          </a:xfrm>
          <a:prstGeom prst="rect">
            <a:avLst/>
          </a:prstGeom>
          <a:solidFill>
            <a:srgbClr val="97E9E1">
              <a:alpha val="21176"/>
            </a:srgbClr>
          </a:solidFill>
          <a:ln>
            <a:solidFill>
              <a:srgbClr val="97E9E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7" name="ZoneTexte 56">
            <a:extLst>
              <a:ext uri="{FF2B5EF4-FFF2-40B4-BE49-F238E27FC236}">
                <a16:creationId xmlns:a16="http://schemas.microsoft.com/office/drawing/2014/main" id="{B31ED3C3-339E-423F-8064-11013503CBED}"/>
              </a:ext>
            </a:extLst>
          </p:cNvPr>
          <p:cNvSpPr txBox="1"/>
          <p:nvPr/>
        </p:nvSpPr>
        <p:spPr>
          <a:xfrm>
            <a:off x="690342" y="1660353"/>
            <a:ext cx="6850982" cy="369332"/>
          </a:xfrm>
          <a:prstGeom prst="rect">
            <a:avLst/>
          </a:prstGeom>
          <a:solidFill>
            <a:srgbClr val="00A3A6">
              <a:alpha val="45882"/>
            </a:srgbClr>
          </a:solidFill>
        </p:spPr>
        <p:txBody>
          <a:bodyPr wrap="square" rtlCol="0">
            <a:spAutoFit/>
          </a:bodyPr>
          <a:lstStyle/>
          <a:p>
            <a:endParaRPr lang="fr-FR" dirty="0"/>
          </a:p>
        </p:txBody>
      </p:sp>
      <p:sp>
        <p:nvSpPr>
          <p:cNvPr id="2" name="Titre 1">
            <a:extLst>
              <a:ext uri="{FF2B5EF4-FFF2-40B4-BE49-F238E27FC236}">
                <a16:creationId xmlns:a16="http://schemas.microsoft.com/office/drawing/2014/main" id="{DDD47B2C-C3B7-4588-8582-747B7045B742}"/>
              </a:ext>
            </a:extLst>
          </p:cNvPr>
          <p:cNvSpPr>
            <a:spLocks noGrp="1"/>
          </p:cNvSpPr>
          <p:nvPr>
            <p:ph type="title"/>
          </p:nvPr>
        </p:nvSpPr>
        <p:spPr/>
        <p:txBody>
          <a:bodyPr/>
          <a:lstStyle/>
          <a:p>
            <a:r>
              <a:rPr lang="fr-FR" dirty="0"/>
              <a:t>Contexte</a:t>
            </a:r>
          </a:p>
        </p:txBody>
      </p:sp>
      <p:sp>
        <p:nvSpPr>
          <p:cNvPr id="3" name="Espace réservé du texte 2">
            <a:extLst>
              <a:ext uri="{FF2B5EF4-FFF2-40B4-BE49-F238E27FC236}">
                <a16:creationId xmlns:a16="http://schemas.microsoft.com/office/drawing/2014/main" id="{D00B9C04-7F5C-46D8-82AB-2777A3DCAB6C}"/>
              </a:ext>
            </a:extLst>
          </p:cNvPr>
          <p:cNvSpPr>
            <a:spLocks noGrp="1"/>
          </p:cNvSpPr>
          <p:nvPr>
            <p:ph type="body" idx="1"/>
          </p:nvPr>
        </p:nvSpPr>
        <p:spPr>
          <a:xfrm>
            <a:off x="6970785" y="3570543"/>
            <a:ext cx="4816662" cy="1155379"/>
          </a:xfrm>
          <a:solidFill>
            <a:srgbClr val="00A3A6">
              <a:alpha val="7843"/>
            </a:srgbClr>
          </a:solidFill>
        </p:spPr>
        <p:txBody>
          <a:bodyPr>
            <a:normAutofit/>
          </a:bodyPr>
          <a:lstStyle/>
          <a:p>
            <a:r>
              <a:rPr lang="en-US" dirty="0"/>
              <a:t>Variation </a:t>
            </a:r>
            <a:r>
              <a:rPr lang="en-US" dirty="0" err="1"/>
              <a:t>phénotypique</a:t>
            </a:r>
            <a:r>
              <a:rPr lang="en-US" dirty="0"/>
              <a:t>: </a:t>
            </a:r>
            <a:r>
              <a:rPr lang="en-US" dirty="0" err="1"/>
              <a:t>plasticité</a:t>
            </a:r>
            <a:r>
              <a:rPr lang="en-US" dirty="0"/>
              <a:t> </a:t>
            </a:r>
            <a:r>
              <a:rPr lang="en-US" dirty="0" err="1"/>
              <a:t>ou</a:t>
            </a:r>
            <a:r>
              <a:rPr lang="en-US" dirty="0"/>
              <a:t> adaptation ? </a:t>
            </a:r>
            <a:r>
              <a:rPr lang="en-US" sz="1300" dirty="0"/>
              <a:t>(Hansen et al., 2012) </a:t>
            </a:r>
          </a:p>
          <a:p>
            <a:r>
              <a:rPr lang="en-US" dirty="0" err="1"/>
              <a:t>Variabilité</a:t>
            </a:r>
            <a:r>
              <a:rPr lang="en-US" dirty="0"/>
              <a:t> </a:t>
            </a:r>
            <a:r>
              <a:rPr lang="en-US" dirty="0" err="1"/>
              <a:t>génétique</a:t>
            </a:r>
            <a:r>
              <a:rPr lang="en-US" dirty="0"/>
              <a:t>: </a:t>
            </a:r>
            <a:r>
              <a:rPr lang="en-US" dirty="0" err="1"/>
              <a:t>démographie</a:t>
            </a:r>
            <a:r>
              <a:rPr lang="en-US" dirty="0"/>
              <a:t> </a:t>
            </a:r>
            <a:r>
              <a:rPr lang="en-US" dirty="0" err="1"/>
              <a:t>ou</a:t>
            </a:r>
            <a:r>
              <a:rPr lang="en-US" dirty="0"/>
              <a:t> </a:t>
            </a:r>
            <a:r>
              <a:rPr lang="en-US" dirty="0" err="1"/>
              <a:t>évolution</a:t>
            </a:r>
            <a:r>
              <a:rPr lang="en-US" dirty="0"/>
              <a:t> adaptative ? </a:t>
            </a:r>
            <a:r>
              <a:rPr lang="en-US" sz="1300" dirty="0"/>
              <a:t>(</a:t>
            </a:r>
            <a:r>
              <a:rPr lang="en-US" sz="1300" dirty="0" err="1"/>
              <a:t>Excoffier</a:t>
            </a:r>
            <a:r>
              <a:rPr lang="en-US" sz="1300" dirty="0"/>
              <a:t>, 2017; Miller et al., 2020) </a:t>
            </a:r>
          </a:p>
          <a:p>
            <a:endParaRPr lang="en-US" dirty="0"/>
          </a:p>
          <a:p>
            <a:endParaRPr lang="fr-FR" dirty="0"/>
          </a:p>
        </p:txBody>
      </p:sp>
      <p:sp>
        <p:nvSpPr>
          <p:cNvPr id="4" name="Sous-titre 3">
            <a:extLst>
              <a:ext uri="{FF2B5EF4-FFF2-40B4-BE49-F238E27FC236}">
                <a16:creationId xmlns:a16="http://schemas.microsoft.com/office/drawing/2014/main" id="{AFD3E9BC-0D01-47C3-BAF2-0D38ABBD6020}"/>
              </a:ext>
            </a:extLst>
          </p:cNvPr>
          <p:cNvSpPr>
            <a:spLocks noGrp="1"/>
          </p:cNvSpPr>
          <p:nvPr>
            <p:ph type="subTitle" idx="10"/>
          </p:nvPr>
        </p:nvSpPr>
        <p:spPr/>
        <p:txBody>
          <a:bodyPr/>
          <a:lstStyle/>
          <a:p>
            <a:r>
              <a:rPr lang="fr-FR" dirty="0"/>
              <a:t>Changement d’aire de répartition et fronts de colonisation </a:t>
            </a:r>
          </a:p>
        </p:txBody>
      </p:sp>
      <p:sp>
        <p:nvSpPr>
          <p:cNvPr id="33" name="ZoneTexte 32">
            <a:extLst>
              <a:ext uri="{FF2B5EF4-FFF2-40B4-BE49-F238E27FC236}">
                <a16:creationId xmlns:a16="http://schemas.microsoft.com/office/drawing/2014/main" id="{40033AD0-6561-48D0-9A53-27A85B531729}"/>
              </a:ext>
            </a:extLst>
          </p:cNvPr>
          <p:cNvSpPr txBox="1"/>
          <p:nvPr/>
        </p:nvSpPr>
        <p:spPr>
          <a:xfrm>
            <a:off x="1097871" y="1186511"/>
            <a:ext cx="11379533" cy="369332"/>
          </a:xfrm>
          <a:prstGeom prst="rect">
            <a:avLst/>
          </a:prstGeom>
          <a:noFill/>
        </p:spPr>
        <p:txBody>
          <a:bodyPr wrap="square" rtlCol="0">
            <a:spAutoFit/>
          </a:bodyPr>
          <a:lstStyle/>
          <a:p>
            <a:r>
              <a:rPr lang="fr-FR" dirty="0"/>
              <a:t>Changement global </a:t>
            </a:r>
            <a:r>
              <a:rPr lang="fr-FR" dirty="0">
                <a:sym typeface="Wingdings" panose="05000000000000000000" pitchFamily="2" charset="2"/>
              </a:rPr>
              <a:t> déplacement d’aire de répartition des espèces  nouveaux environnements rapidement</a:t>
            </a:r>
            <a:endParaRPr lang="fr-FR" dirty="0"/>
          </a:p>
        </p:txBody>
      </p:sp>
      <p:sp>
        <p:nvSpPr>
          <p:cNvPr id="34" name="ZoneTexte 33">
            <a:extLst>
              <a:ext uri="{FF2B5EF4-FFF2-40B4-BE49-F238E27FC236}">
                <a16:creationId xmlns:a16="http://schemas.microsoft.com/office/drawing/2014/main" id="{863906F3-F427-495C-8B3D-C11BF620FBFF}"/>
              </a:ext>
            </a:extLst>
          </p:cNvPr>
          <p:cNvSpPr txBox="1"/>
          <p:nvPr/>
        </p:nvSpPr>
        <p:spPr>
          <a:xfrm>
            <a:off x="4972468" y="3210176"/>
            <a:ext cx="6814980" cy="369332"/>
          </a:xfrm>
          <a:prstGeom prst="rect">
            <a:avLst/>
          </a:prstGeom>
          <a:solidFill>
            <a:srgbClr val="00A3A6">
              <a:alpha val="45882"/>
            </a:srgbClr>
          </a:solidFill>
        </p:spPr>
        <p:txBody>
          <a:bodyPr wrap="square" rtlCol="0">
            <a:spAutoFit/>
          </a:bodyPr>
          <a:lstStyle/>
          <a:p>
            <a:r>
              <a:rPr lang="fr-FR" dirty="0"/>
              <a:t>Expansion d’aire: implications </a:t>
            </a:r>
            <a:r>
              <a:rPr lang="fr-FR" b="1" dirty="0"/>
              <a:t>écologiques et évolutives</a:t>
            </a:r>
            <a:endParaRPr lang="fr-FR" dirty="0"/>
          </a:p>
        </p:txBody>
      </p:sp>
      <p:sp>
        <p:nvSpPr>
          <p:cNvPr id="17" name="ZoneTexte 16">
            <a:extLst>
              <a:ext uri="{FF2B5EF4-FFF2-40B4-BE49-F238E27FC236}">
                <a16:creationId xmlns:a16="http://schemas.microsoft.com/office/drawing/2014/main" id="{5D0EFEB0-8DBF-46F6-94A5-2DEB3D2E2F43}"/>
              </a:ext>
            </a:extLst>
          </p:cNvPr>
          <p:cNvSpPr txBox="1"/>
          <p:nvPr/>
        </p:nvSpPr>
        <p:spPr>
          <a:xfrm>
            <a:off x="4294124" y="1686483"/>
            <a:ext cx="3401785" cy="369332"/>
          </a:xfrm>
          <a:prstGeom prst="rect">
            <a:avLst/>
          </a:prstGeom>
          <a:noFill/>
        </p:spPr>
        <p:txBody>
          <a:bodyPr wrap="square" rtlCol="0">
            <a:spAutoFit/>
          </a:bodyPr>
          <a:lstStyle/>
          <a:p>
            <a:r>
              <a:rPr lang="fr-FR" dirty="0"/>
              <a:t>Invasion suivant introduction</a:t>
            </a:r>
          </a:p>
        </p:txBody>
      </p:sp>
      <p:sp>
        <p:nvSpPr>
          <p:cNvPr id="19" name="ZoneTexte 18">
            <a:extLst>
              <a:ext uri="{FF2B5EF4-FFF2-40B4-BE49-F238E27FC236}">
                <a16:creationId xmlns:a16="http://schemas.microsoft.com/office/drawing/2014/main" id="{2AE77F31-520D-4967-8DBB-86E201FF3B24}"/>
              </a:ext>
            </a:extLst>
          </p:cNvPr>
          <p:cNvSpPr txBox="1"/>
          <p:nvPr/>
        </p:nvSpPr>
        <p:spPr>
          <a:xfrm>
            <a:off x="716163" y="1651207"/>
            <a:ext cx="3521841" cy="369332"/>
          </a:xfrm>
          <a:prstGeom prst="rect">
            <a:avLst/>
          </a:prstGeom>
          <a:noFill/>
        </p:spPr>
        <p:txBody>
          <a:bodyPr wrap="square" rtlCol="0">
            <a:spAutoFit/>
          </a:bodyPr>
          <a:lstStyle/>
          <a:p>
            <a:r>
              <a:rPr lang="fr-FR" dirty="0"/>
              <a:t>A la marge de l’aire de distribution</a:t>
            </a:r>
          </a:p>
        </p:txBody>
      </p:sp>
      <p:sp>
        <p:nvSpPr>
          <p:cNvPr id="21" name="Espace réservé du texte 2">
            <a:extLst>
              <a:ext uri="{FF2B5EF4-FFF2-40B4-BE49-F238E27FC236}">
                <a16:creationId xmlns:a16="http://schemas.microsoft.com/office/drawing/2014/main" id="{1CFAB4D0-D03F-44DE-807A-BB99D36D88E1}"/>
              </a:ext>
            </a:extLst>
          </p:cNvPr>
          <p:cNvSpPr txBox="1">
            <a:spLocks/>
          </p:cNvSpPr>
          <p:nvPr/>
        </p:nvSpPr>
        <p:spPr>
          <a:xfrm>
            <a:off x="4972469" y="3572448"/>
            <a:ext cx="1998316" cy="1155379"/>
          </a:xfrm>
          <a:prstGeom prst="rect">
            <a:avLst/>
          </a:prstGeom>
          <a:solidFill>
            <a:srgbClr val="00A3A6">
              <a:alpha val="25882"/>
            </a:srgbClr>
          </a:solidFill>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1600" kern="1200">
                <a:solidFill>
                  <a:schemeClr val="tx1"/>
                </a:solidFill>
                <a:latin typeface="+mn-lt"/>
                <a:ea typeface="+mn-ea"/>
                <a:cs typeface="+mn-cs"/>
              </a:defRPr>
            </a:lvl1pPr>
            <a:lvl2pPr marL="457189" indent="0" algn="l" defTabSz="914400" rtl="0" eaLnBrk="1" latinLnBrk="0" hangingPunct="1">
              <a:lnSpc>
                <a:spcPct val="90000"/>
              </a:lnSpc>
              <a:spcBef>
                <a:spcPts val="500"/>
              </a:spcBef>
              <a:buFont typeface="Arial" panose="020B0604020202020204" pitchFamily="34" charset="0"/>
              <a:buNone/>
              <a:defRPr sz="2000" kern="1200">
                <a:solidFill>
                  <a:schemeClr val="tx1">
                    <a:tint val="75000"/>
                  </a:schemeClr>
                </a:solidFill>
                <a:latin typeface="+mn-lt"/>
                <a:ea typeface="+mn-ea"/>
                <a:cs typeface="+mn-cs"/>
              </a:defRPr>
            </a:lvl2pPr>
            <a:lvl3pPr marL="914377" indent="0" algn="l" defTabSz="914400" rtl="0" eaLnBrk="1" latinLnBrk="0" hangingPunct="1">
              <a:lnSpc>
                <a:spcPct val="90000"/>
              </a:lnSpc>
              <a:spcBef>
                <a:spcPts val="500"/>
              </a:spcBef>
              <a:buFont typeface="Arial" panose="020B0604020202020204" pitchFamily="34" charset="0"/>
              <a:buNone/>
              <a:defRPr sz="1800" kern="1200">
                <a:solidFill>
                  <a:schemeClr val="tx1">
                    <a:tint val="75000"/>
                  </a:schemeClr>
                </a:solidFill>
                <a:latin typeface="+mn-lt"/>
                <a:ea typeface="+mn-ea"/>
                <a:cs typeface="+mn-cs"/>
              </a:defRPr>
            </a:lvl3pPr>
            <a:lvl4pPr marL="1371566"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4pPr>
            <a:lvl5pPr marL="1828754"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5pPr>
            <a:lvl6pPr marL="2285943"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6pPr>
            <a:lvl7pPr marL="2743131"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7pPr>
            <a:lvl8pPr marL="320032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8pPr>
            <a:lvl9pPr marL="3657509"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9pPr>
          </a:lstStyle>
          <a:p>
            <a:r>
              <a:rPr lang="en-US" dirty="0"/>
              <a:t>Traits</a:t>
            </a:r>
            <a:br>
              <a:rPr lang="en-US" dirty="0"/>
            </a:br>
            <a:endParaRPr lang="en-US" dirty="0"/>
          </a:p>
          <a:p>
            <a:r>
              <a:rPr lang="en-US" dirty="0" err="1"/>
              <a:t>Diversité</a:t>
            </a:r>
            <a:r>
              <a:rPr lang="en-US" dirty="0"/>
              <a:t> </a:t>
            </a:r>
            <a:r>
              <a:rPr lang="en-US" dirty="0" err="1"/>
              <a:t>génétique</a:t>
            </a:r>
            <a:endParaRPr lang="en-US" dirty="0"/>
          </a:p>
          <a:p>
            <a:endParaRPr lang="en-US" dirty="0"/>
          </a:p>
          <a:p>
            <a:endParaRPr lang="fr-FR" dirty="0"/>
          </a:p>
        </p:txBody>
      </p:sp>
      <p:sp>
        <p:nvSpPr>
          <p:cNvPr id="48" name="ZoneTexte 47">
            <a:extLst>
              <a:ext uri="{FF2B5EF4-FFF2-40B4-BE49-F238E27FC236}">
                <a16:creationId xmlns:a16="http://schemas.microsoft.com/office/drawing/2014/main" id="{84BD38C7-A190-47C3-9669-8CC674D9E440}"/>
              </a:ext>
            </a:extLst>
          </p:cNvPr>
          <p:cNvSpPr txBox="1"/>
          <p:nvPr/>
        </p:nvSpPr>
        <p:spPr>
          <a:xfrm>
            <a:off x="7830160" y="1654797"/>
            <a:ext cx="1834950" cy="1015663"/>
          </a:xfrm>
          <a:prstGeom prst="rect">
            <a:avLst/>
          </a:prstGeom>
          <a:noFill/>
        </p:spPr>
        <p:txBody>
          <a:bodyPr wrap="square" rtlCol="0">
            <a:spAutoFit/>
          </a:bodyPr>
          <a:lstStyle/>
          <a:p>
            <a:r>
              <a:rPr lang="fr-FR" sz="1200" dirty="0"/>
              <a:t>Distribution</a:t>
            </a:r>
          </a:p>
          <a:p>
            <a:r>
              <a:rPr lang="fr-FR" sz="1200" dirty="0"/>
              <a:t>Population</a:t>
            </a:r>
          </a:p>
          <a:p>
            <a:r>
              <a:rPr lang="fr-FR" sz="1200" dirty="0"/>
              <a:t>Dispersion</a:t>
            </a:r>
          </a:p>
          <a:p>
            <a:r>
              <a:rPr lang="fr-FR" sz="1200" dirty="0"/>
              <a:t>Zone nouvellement accessible</a:t>
            </a:r>
          </a:p>
        </p:txBody>
      </p:sp>
      <p:sp>
        <p:nvSpPr>
          <p:cNvPr id="49" name="Ellipse 48">
            <a:extLst>
              <a:ext uri="{FF2B5EF4-FFF2-40B4-BE49-F238E27FC236}">
                <a16:creationId xmlns:a16="http://schemas.microsoft.com/office/drawing/2014/main" id="{E04FF6F3-6654-4D98-A32B-37B3BA46C4D0}"/>
              </a:ext>
            </a:extLst>
          </p:cNvPr>
          <p:cNvSpPr/>
          <p:nvPr/>
        </p:nvSpPr>
        <p:spPr>
          <a:xfrm>
            <a:off x="7673072" y="1930934"/>
            <a:ext cx="144000" cy="144000"/>
          </a:xfrm>
          <a:prstGeom prst="ellipse">
            <a:avLst/>
          </a:prstGeom>
          <a:noFill/>
          <a:ln>
            <a:solidFill>
              <a:srgbClr val="00A3A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cxnSp>
        <p:nvCxnSpPr>
          <p:cNvPr id="50" name="Connecteur droit 49">
            <a:extLst>
              <a:ext uri="{FF2B5EF4-FFF2-40B4-BE49-F238E27FC236}">
                <a16:creationId xmlns:a16="http://schemas.microsoft.com/office/drawing/2014/main" id="{AADF9B61-B725-45E5-A3EC-F46ACFA29999}"/>
              </a:ext>
            </a:extLst>
          </p:cNvPr>
          <p:cNvCxnSpPr>
            <a:cxnSpLocks/>
          </p:cNvCxnSpPr>
          <p:nvPr/>
        </p:nvCxnSpPr>
        <p:spPr>
          <a:xfrm flipH="1">
            <a:off x="7655281" y="2176914"/>
            <a:ext cx="180000" cy="0"/>
          </a:xfrm>
          <a:prstGeom prst="line">
            <a:avLst/>
          </a:prstGeom>
          <a:ln w="12700">
            <a:solidFill>
              <a:srgbClr val="00A3A6"/>
            </a:solidFill>
          </a:ln>
        </p:spPr>
        <p:style>
          <a:lnRef idx="1">
            <a:schemeClr val="accent1"/>
          </a:lnRef>
          <a:fillRef idx="0">
            <a:schemeClr val="accent1"/>
          </a:fillRef>
          <a:effectRef idx="0">
            <a:schemeClr val="accent1"/>
          </a:effectRef>
          <a:fontRef idx="minor">
            <a:schemeClr val="tx1"/>
          </a:fontRef>
        </p:style>
      </p:cxnSp>
      <p:sp>
        <p:nvSpPr>
          <p:cNvPr id="51" name="Ellipse 50">
            <a:extLst>
              <a:ext uri="{FF2B5EF4-FFF2-40B4-BE49-F238E27FC236}">
                <a16:creationId xmlns:a16="http://schemas.microsoft.com/office/drawing/2014/main" id="{1C76B450-3384-49B1-B0A4-412AF7E567DB}"/>
              </a:ext>
            </a:extLst>
          </p:cNvPr>
          <p:cNvSpPr/>
          <p:nvPr/>
        </p:nvSpPr>
        <p:spPr>
          <a:xfrm>
            <a:off x="7667279" y="2272208"/>
            <a:ext cx="165600" cy="165600"/>
          </a:xfrm>
          <a:prstGeom prst="ellipse">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2" name="Ellipse 51">
            <a:extLst>
              <a:ext uri="{FF2B5EF4-FFF2-40B4-BE49-F238E27FC236}">
                <a16:creationId xmlns:a16="http://schemas.microsoft.com/office/drawing/2014/main" id="{FD132861-8CB9-4F5A-914E-29AA2E7F67C2}"/>
              </a:ext>
            </a:extLst>
          </p:cNvPr>
          <p:cNvSpPr/>
          <p:nvPr/>
        </p:nvSpPr>
        <p:spPr>
          <a:xfrm>
            <a:off x="7666615" y="1702635"/>
            <a:ext cx="166928" cy="165600"/>
          </a:xfrm>
          <a:prstGeom prst="ellipse">
            <a:avLst/>
          </a:prstGeom>
          <a:solidFill>
            <a:srgbClr val="97E9E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1" name="Flèche : droite 60">
            <a:extLst>
              <a:ext uri="{FF2B5EF4-FFF2-40B4-BE49-F238E27FC236}">
                <a16:creationId xmlns:a16="http://schemas.microsoft.com/office/drawing/2014/main" id="{7994AABA-1181-4905-8092-AE7144FFB148}"/>
              </a:ext>
            </a:extLst>
          </p:cNvPr>
          <p:cNvSpPr/>
          <p:nvPr/>
        </p:nvSpPr>
        <p:spPr>
          <a:xfrm>
            <a:off x="331198" y="4000442"/>
            <a:ext cx="4110358" cy="269567"/>
          </a:xfrm>
          <a:prstGeom prst="rightArrow">
            <a:avLst/>
          </a:prstGeom>
          <a:solidFill>
            <a:srgbClr val="00A3A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200" dirty="0"/>
              <a:t>Front d’expansion</a:t>
            </a:r>
          </a:p>
        </p:txBody>
      </p:sp>
      <p:sp>
        <p:nvSpPr>
          <p:cNvPr id="62" name="Triangle rectangle 61">
            <a:extLst>
              <a:ext uri="{FF2B5EF4-FFF2-40B4-BE49-F238E27FC236}">
                <a16:creationId xmlns:a16="http://schemas.microsoft.com/office/drawing/2014/main" id="{00BF2F2E-ADAB-4AD4-AEDA-303806C228A6}"/>
              </a:ext>
            </a:extLst>
          </p:cNvPr>
          <p:cNvSpPr/>
          <p:nvPr/>
        </p:nvSpPr>
        <p:spPr>
          <a:xfrm>
            <a:off x="331196" y="4299408"/>
            <a:ext cx="4110359" cy="425357"/>
          </a:xfrm>
          <a:prstGeom prst="rtTriangle">
            <a:avLst/>
          </a:prstGeom>
          <a:gradFill flip="none" rotWithShape="1">
            <a:gsLst>
              <a:gs pos="0">
                <a:srgbClr val="275662"/>
              </a:gs>
              <a:gs pos="93000">
                <a:schemeClr val="accent1">
                  <a:lumMod val="1000"/>
                  <a:lumOff val="99000"/>
                </a:schemeClr>
              </a:gs>
            </a:gsLst>
            <a:lin ang="198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1600" dirty="0"/>
              <a:t>Densité</a:t>
            </a:r>
            <a:endParaRPr lang="fr-FR" dirty="0"/>
          </a:p>
        </p:txBody>
      </p:sp>
      <p:sp>
        <p:nvSpPr>
          <p:cNvPr id="63" name="Triangle rectangle 62">
            <a:extLst>
              <a:ext uri="{FF2B5EF4-FFF2-40B4-BE49-F238E27FC236}">
                <a16:creationId xmlns:a16="http://schemas.microsoft.com/office/drawing/2014/main" id="{C1657F94-3A6D-44CE-9386-90CC96E0FFC0}"/>
              </a:ext>
            </a:extLst>
          </p:cNvPr>
          <p:cNvSpPr/>
          <p:nvPr/>
        </p:nvSpPr>
        <p:spPr>
          <a:xfrm flipH="1">
            <a:off x="306046" y="4724765"/>
            <a:ext cx="4135509" cy="392400"/>
          </a:xfrm>
          <a:prstGeom prst="rtTriangle">
            <a:avLst/>
          </a:prstGeom>
          <a:gradFill flip="none" rotWithShape="1">
            <a:gsLst>
              <a:gs pos="0">
                <a:srgbClr val="275662"/>
              </a:gs>
              <a:gs pos="93000">
                <a:schemeClr val="accent1">
                  <a:lumMod val="1000"/>
                  <a:lumOff val="99000"/>
                </a:schemeClr>
              </a:gs>
            </a:gsLst>
            <a:lin ang="198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fr-FR" sz="1600" dirty="0"/>
              <a:t>Ressource</a:t>
            </a:r>
          </a:p>
        </p:txBody>
      </p:sp>
      <p:grpSp>
        <p:nvGrpSpPr>
          <p:cNvPr id="18" name="Groupe 17">
            <a:extLst>
              <a:ext uri="{FF2B5EF4-FFF2-40B4-BE49-F238E27FC236}">
                <a16:creationId xmlns:a16="http://schemas.microsoft.com/office/drawing/2014/main" id="{015A36CC-2C80-4FAF-8135-97D62E0FEDCA}"/>
              </a:ext>
            </a:extLst>
          </p:cNvPr>
          <p:cNvGrpSpPr/>
          <p:nvPr/>
        </p:nvGrpSpPr>
        <p:grpSpPr>
          <a:xfrm>
            <a:off x="5623606" y="2184627"/>
            <a:ext cx="677630" cy="712136"/>
            <a:chOff x="8325734" y="1585227"/>
            <a:chExt cx="677630" cy="753917"/>
          </a:xfrm>
        </p:grpSpPr>
        <p:sp>
          <p:nvSpPr>
            <p:cNvPr id="53" name="Ellipse 52">
              <a:extLst>
                <a:ext uri="{FF2B5EF4-FFF2-40B4-BE49-F238E27FC236}">
                  <a16:creationId xmlns:a16="http://schemas.microsoft.com/office/drawing/2014/main" id="{AC9F75AE-1DFB-43D2-9A8A-828258316349}"/>
                </a:ext>
              </a:extLst>
            </p:cNvPr>
            <p:cNvSpPr/>
            <p:nvPr/>
          </p:nvSpPr>
          <p:spPr>
            <a:xfrm>
              <a:off x="8325734" y="1585227"/>
              <a:ext cx="677630" cy="753917"/>
            </a:xfrm>
            <a:prstGeom prst="ellipse">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4" name="Ellipse 53">
              <a:extLst>
                <a:ext uri="{FF2B5EF4-FFF2-40B4-BE49-F238E27FC236}">
                  <a16:creationId xmlns:a16="http://schemas.microsoft.com/office/drawing/2014/main" id="{396A2D52-6ABC-4CE8-8C99-962A6A7450C5}"/>
                </a:ext>
              </a:extLst>
            </p:cNvPr>
            <p:cNvSpPr/>
            <p:nvPr/>
          </p:nvSpPr>
          <p:spPr>
            <a:xfrm>
              <a:off x="8479400" y="1750762"/>
              <a:ext cx="334635" cy="361662"/>
            </a:xfrm>
            <a:prstGeom prst="ellipse">
              <a:avLst/>
            </a:prstGeom>
            <a:noFill/>
            <a:ln>
              <a:solidFill>
                <a:srgbClr val="00A3A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grpSp>
        <p:nvGrpSpPr>
          <p:cNvPr id="60" name="Groupe 59">
            <a:extLst>
              <a:ext uri="{FF2B5EF4-FFF2-40B4-BE49-F238E27FC236}">
                <a16:creationId xmlns:a16="http://schemas.microsoft.com/office/drawing/2014/main" id="{0DACADAD-BC9B-46FD-B2D9-0A642DAA38BB}"/>
              </a:ext>
            </a:extLst>
          </p:cNvPr>
          <p:cNvGrpSpPr/>
          <p:nvPr/>
        </p:nvGrpSpPr>
        <p:grpSpPr>
          <a:xfrm>
            <a:off x="962798" y="2139214"/>
            <a:ext cx="3018444" cy="1657248"/>
            <a:chOff x="8946990" y="78462"/>
            <a:chExt cx="3018444" cy="1657248"/>
          </a:xfrm>
        </p:grpSpPr>
        <p:sp>
          <p:nvSpPr>
            <p:cNvPr id="24" name="Ellipse 23">
              <a:extLst>
                <a:ext uri="{FF2B5EF4-FFF2-40B4-BE49-F238E27FC236}">
                  <a16:creationId xmlns:a16="http://schemas.microsoft.com/office/drawing/2014/main" id="{E29D69C1-C0F3-4AB8-99B2-A43B214DC81E}"/>
                </a:ext>
              </a:extLst>
            </p:cNvPr>
            <p:cNvSpPr/>
            <p:nvPr/>
          </p:nvSpPr>
          <p:spPr>
            <a:xfrm>
              <a:off x="9134614" y="489543"/>
              <a:ext cx="1647729" cy="1246167"/>
            </a:xfrm>
            <a:prstGeom prst="ellipse">
              <a:avLst/>
            </a:prstGeom>
            <a:solidFill>
              <a:srgbClr val="97E9E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5" name="Ellipse 24">
              <a:extLst>
                <a:ext uri="{FF2B5EF4-FFF2-40B4-BE49-F238E27FC236}">
                  <a16:creationId xmlns:a16="http://schemas.microsoft.com/office/drawing/2014/main" id="{149B91FE-3950-4952-8CEF-F10C5284B8F5}"/>
                </a:ext>
              </a:extLst>
            </p:cNvPr>
            <p:cNvSpPr/>
            <p:nvPr/>
          </p:nvSpPr>
          <p:spPr>
            <a:xfrm>
              <a:off x="8946990" y="78462"/>
              <a:ext cx="831798" cy="730355"/>
            </a:xfrm>
            <a:prstGeom prst="ellipse">
              <a:avLst/>
            </a:prstGeom>
            <a:solidFill>
              <a:srgbClr val="97E9E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7" name="Ellipse 26">
              <a:extLst>
                <a:ext uri="{FF2B5EF4-FFF2-40B4-BE49-F238E27FC236}">
                  <a16:creationId xmlns:a16="http://schemas.microsoft.com/office/drawing/2014/main" id="{F4872038-1616-4615-A90D-0B4914513ACC}"/>
                </a:ext>
              </a:extLst>
            </p:cNvPr>
            <p:cNvSpPr/>
            <p:nvPr/>
          </p:nvSpPr>
          <p:spPr>
            <a:xfrm>
              <a:off x="9577016" y="138942"/>
              <a:ext cx="981954" cy="1165042"/>
            </a:xfrm>
            <a:prstGeom prst="ellipse">
              <a:avLst/>
            </a:prstGeom>
            <a:solidFill>
              <a:srgbClr val="97E9E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9" name="Ellipse 28">
              <a:extLst>
                <a:ext uri="{FF2B5EF4-FFF2-40B4-BE49-F238E27FC236}">
                  <a16:creationId xmlns:a16="http://schemas.microsoft.com/office/drawing/2014/main" id="{FCB3398B-7A4A-45AB-A313-CB5D6123AD36}"/>
                </a:ext>
              </a:extLst>
            </p:cNvPr>
            <p:cNvSpPr/>
            <p:nvPr/>
          </p:nvSpPr>
          <p:spPr>
            <a:xfrm>
              <a:off x="9041609" y="188505"/>
              <a:ext cx="634998" cy="432506"/>
            </a:xfrm>
            <a:prstGeom prst="ellipse">
              <a:avLst/>
            </a:prstGeom>
            <a:noFill/>
            <a:ln>
              <a:solidFill>
                <a:srgbClr val="00A3A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2" name="Ellipse 31">
              <a:extLst>
                <a:ext uri="{FF2B5EF4-FFF2-40B4-BE49-F238E27FC236}">
                  <a16:creationId xmlns:a16="http://schemas.microsoft.com/office/drawing/2014/main" id="{AFF22F61-F0C9-4630-A0DC-A87BA4DEBB36}"/>
                </a:ext>
              </a:extLst>
            </p:cNvPr>
            <p:cNvSpPr/>
            <p:nvPr/>
          </p:nvSpPr>
          <p:spPr>
            <a:xfrm>
              <a:off x="9771851" y="260747"/>
              <a:ext cx="680384" cy="457591"/>
            </a:xfrm>
            <a:prstGeom prst="ellipse">
              <a:avLst/>
            </a:prstGeom>
            <a:noFill/>
            <a:ln>
              <a:solidFill>
                <a:srgbClr val="00A3A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7" name="Ellipse 36">
              <a:extLst>
                <a:ext uri="{FF2B5EF4-FFF2-40B4-BE49-F238E27FC236}">
                  <a16:creationId xmlns:a16="http://schemas.microsoft.com/office/drawing/2014/main" id="{F274368F-5B19-4857-B5DE-DBBCE1BA0212}"/>
                </a:ext>
              </a:extLst>
            </p:cNvPr>
            <p:cNvSpPr/>
            <p:nvPr/>
          </p:nvSpPr>
          <p:spPr>
            <a:xfrm>
              <a:off x="9474836" y="940496"/>
              <a:ext cx="1132222" cy="548089"/>
            </a:xfrm>
            <a:prstGeom prst="ellipse">
              <a:avLst/>
            </a:prstGeom>
            <a:noFill/>
            <a:ln>
              <a:solidFill>
                <a:srgbClr val="00A3A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cxnSp>
          <p:nvCxnSpPr>
            <p:cNvPr id="44" name="Connecteur droit 43">
              <a:extLst>
                <a:ext uri="{FF2B5EF4-FFF2-40B4-BE49-F238E27FC236}">
                  <a16:creationId xmlns:a16="http://schemas.microsoft.com/office/drawing/2014/main" id="{B3C68CBE-2DAD-4982-B991-F924A89556D5}"/>
                </a:ext>
              </a:extLst>
            </p:cNvPr>
            <p:cNvCxnSpPr>
              <a:cxnSpLocks/>
              <a:stCxn id="37" idx="0"/>
              <a:endCxn id="32" idx="4"/>
            </p:cNvCxnSpPr>
            <p:nvPr/>
          </p:nvCxnSpPr>
          <p:spPr>
            <a:xfrm flipV="1">
              <a:off x="10040947" y="718338"/>
              <a:ext cx="71096" cy="222158"/>
            </a:xfrm>
            <a:prstGeom prst="line">
              <a:avLst/>
            </a:prstGeom>
            <a:ln w="12700">
              <a:solidFill>
                <a:srgbClr val="00A3A6"/>
              </a:solidFill>
            </a:ln>
          </p:spPr>
          <p:style>
            <a:lnRef idx="1">
              <a:schemeClr val="accent1"/>
            </a:lnRef>
            <a:fillRef idx="0">
              <a:schemeClr val="accent1"/>
            </a:fillRef>
            <a:effectRef idx="0">
              <a:schemeClr val="accent1"/>
            </a:effectRef>
            <a:fontRef idx="minor">
              <a:schemeClr val="tx1"/>
            </a:fontRef>
          </p:style>
        </p:cxnSp>
        <p:cxnSp>
          <p:nvCxnSpPr>
            <p:cNvPr id="45" name="Connecteur droit 44">
              <a:extLst>
                <a:ext uri="{FF2B5EF4-FFF2-40B4-BE49-F238E27FC236}">
                  <a16:creationId xmlns:a16="http://schemas.microsoft.com/office/drawing/2014/main" id="{E1583C25-06DF-432F-A581-EAF14C207133}"/>
                </a:ext>
              </a:extLst>
            </p:cNvPr>
            <p:cNvCxnSpPr>
              <a:cxnSpLocks/>
            </p:cNvCxnSpPr>
            <p:nvPr/>
          </p:nvCxnSpPr>
          <p:spPr>
            <a:xfrm flipH="1" flipV="1">
              <a:off x="9539546" y="576906"/>
              <a:ext cx="239241" cy="394990"/>
            </a:xfrm>
            <a:prstGeom prst="line">
              <a:avLst/>
            </a:prstGeom>
            <a:ln w="12700">
              <a:solidFill>
                <a:srgbClr val="00A3A6"/>
              </a:solidFill>
            </a:ln>
          </p:spPr>
          <p:style>
            <a:lnRef idx="1">
              <a:schemeClr val="accent1"/>
            </a:lnRef>
            <a:fillRef idx="0">
              <a:schemeClr val="accent1"/>
            </a:fillRef>
            <a:effectRef idx="0">
              <a:schemeClr val="accent1"/>
            </a:effectRef>
            <a:fontRef idx="minor">
              <a:schemeClr val="tx1"/>
            </a:fontRef>
          </p:style>
        </p:cxnSp>
        <p:cxnSp>
          <p:nvCxnSpPr>
            <p:cNvPr id="46" name="Connecteur droit 45">
              <a:extLst>
                <a:ext uri="{FF2B5EF4-FFF2-40B4-BE49-F238E27FC236}">
                  <a16:creationId xmlns:a16="http://schemas.microsoft.com/office/drawing/2014/main" id="{FFEFAFE7-D2B8-4E0F-8D7D-21445CD88E9F}"/>
                </a:ext>
              </a:extLst>
            </p:cNvPr>
            <p:cNvCxnSpPr>
              <a:cxnSpLocks/>
              <a:stCxn id="32" idx="2"/>
              <a:endCxn id="29" idx="6"/>
            </p:cNvCxnSpPr>
            <p:nvPr/>
          </p:nvCxnSpPr>
          <p:spPr>
            <a:xfrm flipH="1" flipV="1">
              <a:off x="9676607" y="404758"/>
              <a:ext cx="95244" cy="84785"/>
            </a:xfrm>
            <a:prstGeom prst="line">
              <a:avLst/>
            </a:prstGeom>
            <a:ln w="12700">
              <a:solidFill>
                <a:srgbClr val="00A3A6"/>
              </a:solidFill>
            </a:ln>
          </p:spPr>
          <p:style>
            <a:lnRef idx="1">
              <a:schemeClr val="accent1"/>
            </a:lnRef>
            <a:fillRef idx="0">
              <a:schemeClr val="accent1"/>
            </a:fillRef>
            <a:effectRef idx="0">
              <a:schemeClr val="accent1"/>
            </a:effectRef>
            <a:fontRef idx="minor">
              <a:schemeClr val="tx1"/>
            </a:fontRef>
          </p:style>
        </p:cxnSp>
        <p:grpSp>
          <p:nvGrpSpPr>
            <p:cNvPr id="35" name="Groupe 34">
              <a:extLst>
                <a:ext uri="{FF2B5EF4-FFF2-40B4-BE49-F238E27FC236}">
                  <a16:creationId xmlns:a16="http://schemas.microsoft.com/office/drawing/2014/main" id="{C423DC98-8304-467D-8C2F-6038B12F1368}"/>
                </a:ext>
              </a:extLst>
            </p:cNvPr>
            <p:cNvGrpSpPr/>
            <p:nvPr/>
          </p:nvGrpSpPr>
          <p:grpSpPr>
            <a:xfrm>
              <a:off x="10709238" y="841983"/>
              <a:ext cx="1256196" cy="753917"/>
              <a:chOff x="10880547" y="822047"/>
              <a:chExt cx="1256196" cy="753917"/>
            </a:xfrm>
          </p:grpSpPr>
          <p:sp>
            <p:nvSpPr>
              <p:cNvPr id="23" name="Ellipse 22">
                <a:extLst>
                  <a:ext uri="{FF2B5EF4-FFF2-40B4-BE49-F238E27FC236}">
                    <a16:creationId xmlns:a16="http://schemas.microsoft.com/office/drawing/2014/main" id="{A3B0ABB3-BEBC-437A-A07F-F79F299A740A}"/>
                  </a:ext>
                </a:extLst>
              </p:cNvPr>
              <p:cNvSpPr/>
              <p:nvPr/>
            </p:nvSpPr>
            <p:spPr>
              <a:xfrm>
                <a:off x="10880547" y="822047"/>
                <a:ext cx="1256196" cy="753917"/>
              </a:xfrm>
              <a:prstGeom prst="ellipse">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36" name="Ellipse 35">
                <a:extLst>
                  <a:ext uri="{FF2B5EF4-FFF2-40B4-BE49-F238E27FC236}">
                    <a16:creationId xmlns:a16="http://schemas.microsoft.com/office/drawing/2014/main" id="{3E57FE9E-1606-4FA8-93CC-05231F9C2416}"/>
                  </a:ext>
                </a:extLst>
              </p:cNvPr>
              <p:cNvSpPr/>
              <p:nvPr/>
            </p:nvSpPr>
            <p:spPr>
              <a:xfrm>
                <a:off x="11060654" y="1048519"/>
                <a:ext cx="245957" cy="243341"/>
              </a:xfrm>
              <a:prstGeom prst="ellipse">
                <a:avLst/>
              </a:prstGeom>
              <a:noFill/>
              <a:ln>
                <a:solidFill>
                  <a:srgbClr val="00A3A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cxnSp>
            <p:nvCxnSpPr>
              <p:cNvPr id="41" name="Connecteur droit 40">
                <a:extLst>
                  <a:ext uri="{FF2B5EF4-FFF2-40B4-BE49-F238E27FC236}">
                    <a16:creationId xmlns:a16="http://schemas.microsoft.com/office/drawing/2014/main" id="{7DA9E6A8-EDE2-4A16-93AE-0F83A993A08C}"/>
                  </a:ext>
                </a:extLst>
              </p:cNvPr>
              <p:cNvCxnSpPr>
                <a:cxnSpLocks/>
              </p:cNvCxnSpPr>
              <p:nvPr/>
            </p:nvCxnSpPr>
            <p:spPr>
              <a:xfrm>
                <a:off x="11302060" y="1198174"/>
                <a:ext cx="217105" cy="17034"/>
              </a:xfrm>
              <a:prstGeom prst="line">
                <a:avLst/>
              </a:prstGeom>
              <a:ln w="12700">
                <a:solidFill>
                  <a:srgbClr val="00A3A6"/>
                </a:solidFill>
              </a:ln>
            </p:spPr>
            <p:style>
              <a:lnRef idx="1">
                <a:schemeClr val="accent1"/>
              </a:lnRef>
              <a:fillRef idx="0">
                <a:schemeClr val="accent1"/>
              </a:fillRef>
              <a:effectRef idx="0">
                <a:schemeClr val="accent1"/>
              </a:effectRef>
              <a:fontRef idx="minor">
                <a:schemeClr val="tx1"/>
              </a:fontRef>
            </p:style>
          </p:cxnSp>
          <p:sp>
            <p:nvSpPr>
              <p:cNvPr id="56" name="Ellipse 55">
                <a:extLst>
                  <a:ext uri="{FF2B5EF4-FFF2-40B4-BE49-F238E27FC236}">
                    <a16:creationId xmlns:a16="http://schemas.microsoft.com/office/drawing/2014/main" id="{B1869CD1-CF4A-41C4-B77F-3C2E3283020F}"/>
                  </a:ext>
                </a:extLst>
              </p:cNvPr>
              <p:cNvSpPr/>
              <p:nvPr/>
            </p:nvSpPr>
            <p:spPr>
              <a:xfrm>
                <a:off x="11514614" y="1073747"/>
                <a:ext cx="245957" cy="243341"/>
              </a:xfrm>
              <a:prstGeom prst="ellipse">
                <a:avLst/>
              </a:prstGeom>
              <a:noFill/>
              <a:ln>
                <a:solidFill>
                  <a:srgbClr val="00A3A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cxnSp>
          <p:nvCxnSpPr>
            <p:cNvPr id="42" name="Connecteur droit 41">
              <a:extLst>
                <a:ext uri="{FF2B5EF4-FFF2-40B4-BE49-F238E27FC236}">
                  <a16:creationId xmlns:a16="http://schemas.microsoft.com/office/drawing/2014/main" id="{21B494B1-FA7A-4963-83DC-D4C2A6A6A3F4}"/>
                </a:ext>
              </a:extLst>
            </p:cNvPr>
            <p:cNvCxnSpPr>
              <a:cxnSpLocks/>
              <a:stCxn id="36" idx="2"/>
            </p:cNvCxnSpPr>
            <p:nvPr/>
          </p:nvCxnSpPr>
          <p:spPr>
            <a:xfrm flipH="1">
              <a:off x="10607058" y="1190126"/>
              <a:ext cx="282287" cy="27984"/>
            </a:xfrm>
            <a:prstGeom prst="line">
              <a:avLst/>
            </a:prstGeom>
            <a:ln w="12700">
              <a:solidFill>
                <a:srgbClr val="00A3A6"/>
              </a:solidFill>
            </a:ln>
          </p:spPr>
          <p:style>
            <a:lnRef idx="1">
              <a:schemeClr val="accent1"/>
            </a:lnRef>
            <a:fillRef idx="0">
              <a:schemeClr val="accent1"/>
            </a:fillRef>
            <a:effectRef idx="0">
              <a:schemeClr val="accent1"/>
            </a:effectRef>
            <a:fontRef idx="minor">
              <a:schemeClr val="tx1"/>
            </a:fontRef>
          </p:style>
        </p:cxnSp>
      </p:grpSp>
      <p:sp>
        <p:nvSpPr>
          <p:cNvPr id="43" name="ZoneTexte 42">
            <a:extLst>
              <a:ext uri="{FF2B5EF4-FFF2-40B4-BE49-F238E27FC236}">
                <a16:creationId xmlns:a16="http://schemas.microsoft.com/office/drawing/2014/main" id="{E6C0584B-8666-4089-87CF-9A88D11326FE}"/>
              </a:ext>
            </a:extLst>
          </p:cNvPr>
          <p:cNvSpPr txBox="1"/>
          <p:nvPr/>
        </p:nvSpPr>
        <p:spPr>
          <a:xfrm>
            <a:off x="6787637" y="5266424"/>
            <a:ext cx="4976816" cy="923330"/>
          </a:xfrm>
          <a:prstGeom prst="rect">
            <a:avLst/>
          </a:prstGeom>
          <a:noFill/>
        </p:spPr>
        <p:txBody>
          <a:bodyPr wrap="square" rtlCol="0">
            <a:spAutoFit/>
          </a:bodyPr>
          <a:lstStyle/>
          <a:p>
            <a:r>
              <a:rPr lang="fr-FR" dirty="0"/>
              <a:t>Comprendre les dynamiques de fronts de colonisation pour la gestion et la conservation </a:t>
            </a:r>
            <a:r>
              <a:rPr lang="fr-FR" dirty="0">
                <a:sym typeface="Wingdings" panose="05000000000000000000" pitchFamily="2" charset="2"/>
              </a:rPr>
              <a:t> Monitoring spatial long terme</a:t>
            </a:r>
            <a:endParaRPr lang="fr-FR" dirty="0"/>
          </a:p>
        </p:txBody>
      </p:sp>
      <p:sp>
        <p:nvSpPr>
          <p:cNvPr id="58" name="Triangle rectangle 57">
            <a:extLst>
              <a:ext uri="{FF2B5EF4-FFF2-40B4-BE49-F238E27FC236}">
                <a16:creationId xmlns:a16="http://schemas.microsoft.com/office/drawing/2014/main" id="{55E306BE-9927-48DC-8A17-25CE3FDFD50E}"/>
              </a:ext>
            </a:extLst>
          </p:cNvPr>
          <p:cNvSpPr/>
          <p:nvPr/>
        </p:nvSpPr>
        <p:spPr>
          <a:xfrm>
            <a:off x="331196" y="5140873"/>
            <a:ext cx="4110359" cy="391016"/>
          </a:xfrm>
          <a:prstGeom prst="rtTriangle">
            <a:avLst/>
          </a:prstGeom>
          <a:gradFill flip="none" rotWithShape="1">
            <a:gsLst>
              <a:gs pos="0">
                <a:srgbClr val="275662"/>
              </a:gs>
              <a:gs pos="93000">
                <a:schemeClr val="accent1">
                  <a:lumMod val="1000"/>
                  <a:lumOff val="99000"/>
                </a:schemeClr>
              </a:gs>
            </a:gsLst>
            <a:lin ang="198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1600" dirty="0"/>
              <a:t>Compétition</a:t>
            </a:r>
          </a:p>
        </p:txBody>
      </p:sp>
      <p:sp>
        <p:nvSpPr>
          <p:cNvPr id="66" name="Triangle rectangle 65">
            <a:extLst>
              <a:ext uri="{FF2B5EF4-FFF2-40B4-BE49-F238E27FC236}">
                <a16:creationId xmlns:a16="http://schemas.microsoft.com/office/drawing/2014/main" id="{25891A83-D7CF-43D8-8FB5-8E19B726F70D}"/>
              </a:ext>
            </a:extLst>
          </p:cNvPr>
          <p:cNvSpPr/>
          <p:nvPr/>
        </p:nvSpPr>
        <p:spPr>
          <a:xfrm flipH="1">
            <a:off x="331197" y="5531889"/>
            <a:ext cx="4110358" cy="392400"/>
          </a:xfrm>
          <a:prstGeom prst="rtTriangle">
            <a:avLst/>
          </a:prstGeom>
          <a:gradFill flip="none" rotWithShape="1">
            <a:gsLst>
              <a:gs pos="0">
                <a:srgbClr val="275662"/>
              </a:gs>
              <a:gs pos="93000">
                <a:schemeClr val="accent1">
                  <a:lumMod val="1000"/>
                  <a:lumOff val="99000"/>
                </a:schemeClr>
              </a:gs>
            </a:gsLst>
            <a:lin ang="198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fr-FR" sz="1600" dirty="0"/>
              <a:t>Capacité de dispersion</a:t>
            </a:r>
          </a:p>
        </p:txBody>
      </p:sp>
      <p:sp>
        <p:nvSpPr>
          <p:cNvPr id="68" name="ZoneTexte 67">
            <a:extLst>
              <a:ext uri="{FF2B5EF4-FFF2-40B4-BE49-F238E27FC236}">
                <a16:creationId xmlns:a16="http://schemas.microsoft.com/office/drawing/2014/main" id="{7F2C076F-97DD-4CEA-A670-29D095BA98B6}"/>
              </a:ext>
            </a:extLst>
          </p:cNvPr>
          <p:cNvSpPr txBox="1"/>
          <p:nvPr/>
        </p:nvSpPr>
        <p:spPr>
          <a:xfrm>
            <a:off x="4602003" y="5208723"/>
            <a:ext cx="1843621" cy="830997"/>
          </a:xfrm>
          <a:prstGeom prst="rect">
            <a:avLst/>
          </a:prstGeom>
          <a:solidFill>
            <a:srgbClr val="00A3A6">
              <a:alpha val="45882"/>
            </a:srgbClr>
          </a:solidFill>
        </p:spPr>
        <p:txBody>
          <a:bodyPr wrap="square" rtlCol="0">
            <a:spAutoFit/>
          </a:bodyPr>
          <a:lstStyle/>
          <a:p>
            <a:r>
              <a:rPr lang="fr-FR" dirty="0"/>
              <a:t>Gradients de traits adaptatifs </a:t>
            </a:r>
            <a:r>
              <a:rPr lang="fr-FR" sz="1200" dirty="0"/>
              <a:t>(Burton et al., 2010)</a:t>
            </a:r>
            <a:endParaRPr lang="fr-FR" dirty="0"/>
          </a:p>
        </p:txBody>
      </p:sp>
    </p:spTree>
    <p:extLst>
      <p:ext uri="{BB962C8B-B14F-4D97-AF65-F5344CB8AC3E}">
        <p14:creationId xmlns:p14="http://schemas.microsoft.com/office/powerpoint/2010/main" val="408369378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a:extLst>
              <a:ext uri="{FF2B5EF4-FFF2-40B4-BE49-F238E27FC236}">
                <a16:creationId xmlns:a16="http://schemas.microsoft.com/office/drawing/2014/main" id="{B04BF84E-87D9-44F4-AA24-825D16CC57AD}"/>
              </a:ext>
            </a:extLst>
          </p:cNvPr>
          <p:cNvSpPr>
            <a:spLocks noGrp="1"/>
          </p:cNvSpPr>
          <p:nvPr>
            <p:ph type="title"/>
          </p:nvPr>
        </p:nvSpPr>
        <p:spPr/>
        <p:txBody>
          <a:bodyPr/>
          <a:lstStyle/>
          <a:p>
            <a:r>
              <a:rPr lang="fr-FR" dirty="0"/>
              <a:t>Contexte</a:t>
            </a:r>
          </a:p>
        </p:txBody>
      </p:sp>
      <p:sp>
        <p:nvSpPr>
          <p:cNvPr id="6" name="Sous-titre 5">
            <a:extLst>
              <a:ext uri="{FF2B5EF4-FFF2-40B4-BE49-F238E27FC236}">
                <a16:creationId xmlns:a16="http://schemas.microsoft.com/office/drawing/2014/main" id="{32A8EF85-D2F2-4819-AF85-EDC47BAF5067}"/>
              </a:ext>
            </a:extLst>
          </p:cNvPr>
          <p:cNvSpPr>
            <a:spLocks noGrp="1"/>
          </p:cNvSpPr>
          <p:nvPr>
            <p:ph type="subTitle" idx="10"/>
          </p:nvPr>
        </p:nvSpPr>
        <p:spPr/>
        <p:txBody>
          <a:bodyPr/>
          <a:lstStyle/>
          <a:p>
            <a:r>
              <a:rPr lang="fr-FR" dirty="0"/>
              <a:t>Cas d’étude: expansion de la truite commune aux Îles Kerguelen </a:t>
            </a:r>
          </a:p>
        </p:txBody>
      </p:sp>
      <p:pic>
        <p:nvPicPr>
          <p:cNvPr id="9" name="640px-Bachforelle_Zeichnung.jpg" descr="640px-Bachforelle_Zeichnung.jpg">
            <a:extLst>
              <a:ext uri="{FF2B5EF4-FFF2-40B4-BE49-F238E27FC236}">
                <a16:creationId xmlns:a16="http://schemas.microsoft.com/office/drawing/2014/main" id="{5F1F44A1-A592-4425-AD95-D7F287C5E0C8}"/>
              </a:ext>
            </a:extLst>
          </p:cNvPr>
          <p:cNvPicPr>
            <a:picLocks noChangeAspect="1"/>
          </p:cNvPicPr>
          <p:nvPr/>
        </p:nvPicPr>
        <p:blipFill>
          <a:blip r:embed="rId3"/>
          <a:stretch>
            <a:fillRect/>
          </a:stretch>
        </p:blipFill>
        <p:spPr>
          <a:xfrm>
            <a:off x="9757101" y="756848"/>
            <a:ext cx="2090812" cy="819990"/>
          </a:xfrm>
          <a:prstGeom prst="rect">
            <a:avLst/>
          </a:prstGeom>
          <a:ln w="12700">
            <a:miter lim="400000"/>
          </a:ln>
        </p:spPr>
      </p:pic>
      <p:sp>
        <p:nvSpPr>
          <p:cNvPr id="2" name="ZoneTexte 1">
            <a:extLst>
              <a:ext uri="{FF2B5EF4-FFF2-40B4-BE49-F238E27FC236}">
                <a16:creationId xmlns:a16="http://schemas.microsoft.com/office/drawing/2014/main" id="{9ED59745-99A9-4BC6-A662-2466AAED1FCD}"/>
              </a:ext>
            </a:extLst>
          </p:cNvPr>
          <p:cNvSpPr txBox="1"/>
          <p:nvPr/>
        </p:nvSpPr>
        <p:spPr>
          <a:xfrm>
            <a:off x="743192" y="1399698"/>
            <a:ext cx="6714029" cy="1077218"/>
          </a:xfrm>
          <a:prstGeom prst="rect">
            <a:avLst/>
          </a:prstGeom>
          <a:noFill/>
        </p:spPr>
        <p:txBody>
          <a:bodyPr wrap="square" rtlCol="0">
            <a:spAutoFit/>
          </a:bodyPr>
          <a:lstStyle/>
          <a:p>
            <a:r>
              <a:rPr lang="en-US" sz="1600" dirty="0" err="1"/>
              <a:t>Introduite</a:t>
            </a:r>
            <a:r>
              <a:rPr lang="en-US" sz="1600" dirty="0"/>
              <a:t> dans </a:t>
            </a:r>
            <a:r>
              <a:rPr lang="en-US" sz="1600" dirty="0" err="1"/>
              <a:t>quelques</a:t>
            </a:r>
            <a:r>
              <a:rPr lang="en-US" sz="1600" dirty="0"/>
              <a:t> rivières – </a:t>
            </a:r>
            <a:r>
              <a:rPr lang="en-US" sz="1600" dirty="0" err="1"/>
              <a:t>aujourd’hui</a:t>
            </a:r>
            <a:r>
              <a:rPr lang="en-US" sz="1600" dirty="0"/>
              <a:t> </a:t>
            </a:r>
            <a:r>
              <a:rPr lang="en-US" sz="1600" dirty="0" err="1"/>
              <a:t>présente</a:t>
            </a:r>
            <a:r>
              <a:rPr lang="en-US" sz="1600" dirty="0"/>
              <a:t> dans plus de 40</a:t>
            </a:r>
          </a:p>
          <a:p>
            <a:endParaRPr lang="en-US" sz="1600" dirty="0"/>
          </a:p>
          <a:p>
            <a:endParaRPr lang="en-US" sz="1600" dirty="0"/>
          </a:p>
          <a:p>
            <a:endParaRPr lang="en-US" sz="1600" dirty="0"/>
          </a:p>
        </p:txBody>
      </p:sp>
      <p:sp>
        <p:nvSpPr>
          <p:cNvPr id="13" name="Rectangle 12">
            <a:extLst>
              <a:ext uri="{FF2B5EF4-FFF2-40B4-BE49-F238E27FC236}">
                <a16:creationId xmlns:a16="http://schemas.microsoft.com/office/drawing/2014/main" id="{361759B2-ECB3-4C94-BE52-2305FE930C7C}"/>
              </a:ext>
            </a:extLst>
          </p:cNvPr>
          <p:cNvSpPr/>
          <p:nvPr/>
        </p:nvSpPr>
        <p:spPr>
          <a:xfrm>
            <a:off x="3254692" y="1814166"/>
            <a:ext cx="3170837" cy="545841"/>
          </a:xfrm>
          <a:prstGeom prst="rect">
            <a:avLst/>
          </a:prstGeom>
          <a:solidFill>
            <a:srgbClr val="00A3A6">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400" dirty="0"/>
              <a:t>Monitoring régulier dans le temps et l’espace depuis 1962</a:t>
            </a:r>
          </a:p>
        </p:txBody>
      </p:sp>
      <p:sp>
        <p:nvSpPr>
          <p:cNvPr id="22" name="Rectangle 21">
            <a:extLst>
              <a:ext uri="{FF2B5EF4-FFF2-40B4-BE49-F238E27FC236}">
                <a16:creationId xmlns:a16="http://schemas.microsoft.com/office/drawing/2014/main" id="{5DA0519F-7FAC-4BD2-B6D5-CB8415E8B541}"/>
              </a:ext>
            </a:extLst>
          </p:cNvPr>
          <p:cNvSpPr/>
          <p:nvPr/>
        </p:nvSpPr>
        <p:spPr>
          <a:xfrm>
            <a:off x="9749779" y="334804"/>
            <a:ext cx="2090812" cy="341152"/>
          </a:xfrm>
          <a:prstGeom prst="rect">
            <a:avLst/>
          </a:prstGeom>
          <a:solidFill>
            <a:srgbClr val="00A3A6">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400" dirty="0"/>
              <a:t>Anadrome facultative</a:t>
            </a:r>
          </a:p>
        </p:txBody>
      </p:sp>
      <p:sp>
        <p:nvSpPr>
          <p:cNvPr id="14" name="Sous-titre 5">
            <a:extLst>
              <a:ext uri="{FF2B5EF4-FFF2-40B4-BE49-F238E27FC236}">
                <a16:creationId xmlns:a16="http://schemas.microsoft.com/office/drawing/2014/main" id="{C53CFBAE-B822-4D03-9CF9-BE93ADED1EDD}"/>
              </a:ext>
            </a:extLst>
          </p:cNvPr>
          <p:cNvSpPr txBox="1">
            <a:spLocks/>
          </p:cNvSpPr>
          <p:nvPr/>
        </p:nvSpPr>
        <p:spPr>
          <a:xfrm>
            <a:off x="9716527" y="1579566"/>
            <a:ext cx="1322371" cy="234600"/>
          </a:xfrm>
          <a:prstGeom prst="rect">
            <a:avLst/>
          </a:prstGeom>
        </p:spPr>
        <p:txBody>
          <a:bodyPr vert="horz" lIns="91440" tIns="45720" rIns="91440" bIns="45720" rtlCol="0">
            <a:normAutofit fontScale="85000" lnSpcReduction="20000"/>
          </a:bodyPr>
          <a:lstStyle>
            <a:lvl1pPr marL="0" indent="0" algn="l" defTabSz="914400" rtl="0" eaLnBrk="1" latinLnBrk="0" hangingPunct="1">
              <a:lnSpc>
                <a:spcPct val="90000"/>
              </a:lnSpc>
              <a:spcBef>
                <a:spcPts val="1000"/>
              </a:spcBef>
              <a:buFont typeface="Arial" panose="020B0604020202020204" pitchFamily="34" charset="0"/>
              <a:buNone/>
              <a:defRPr sz="2000" kern="1200">
                <a:solidFill>
                  <a:srgbClr val="275662"/>
                </a:solidFill>
                <a:latin typeface="+mn-lt"/>
                <a:ea typeface="+mn-ea"/>
                <a:cs typeface="+mn-cs"/>
              </a:defRPr>
            </a:lvl1pPr>
            <a:lvl2pPr marL="457189"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377"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566"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754"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5943"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131"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32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509"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fr-FR" sz="1400" i="1" dirty="0" err="1"/>
              <a:t>Salmo</a:t>
            </a:r>
            <a:r>
              <a:rPr lang="fr-FR" sz="1400" i="1" dirty="0"/>
              <a:t> </a:t>
            </a:r>
            <a:r>
              <a:rPr lang="fr-FR" sz="1400" i="1" dirty="0" err="1"/>
              <a:t>trutta</a:t>
            </a:r>
            <a:endParaRPr lang="fr-FR" sz="1400" i="1" dirty="0"/>
          </a:p>
        </p:txBody>
      </p:sp>
      <p:pic>
        <p:nvPicPr>
          <p:cNvPr id="15" name="Kerguelen_map_3.png" descr="Kerguelen_map_3.png">
            <a:extLst>
              <a:ext uri="{FF2B5EF4-FFF2-40B4-BE49-F238E27FC236}">
                <a16:creationId xmlns:a16="http://schemas.microsoft.com/office/drawing/2014/main" id="{AD179943-8841-411B-A78C-7E21B9347071}"/>
              </a:ext>
            </a:extLst>
          </p:cNvPr>
          <p:cNvPicPr>
            <a:picLocks noChangeAspect="1"/>
          </p:cNvPicPr>
          <p:nvPr/>
        </p:nvPicPr>
        <p:blipFill>
          <a:blip r:embed="rId4"/>
          <a:srcRect l="30383" t="3821" r="3302" b="37932"/>
          <a:stretch>
            <a:fillRect/>
          </a:stretch>
        </p:blipFill>
        <p:spPr>
          <a:xfrm>
            <a:off x="7353289" y="2449846"/>
            <a:ext cx="4553964" cy="2828588"/>
          </a:xfrm>
          <a:prstGeom prst="rect">
            <a:avLst/>
          </a:prstGeom>
          <a:ln w="12700">
            <a:miter lim="400000"/>
          </a:ln>
        </p:spPr>
      </p:pic>
      <p:pic>
        <p:nvPicPr>
          <p:cNvPr id="16" name="unknown.png" descr="unknown.png">
            <a:extLst>
              <a:ext uri="{FF2B5EF4-FFF2-40B4-BE49-F238E27FC236}">
                <a16:creationId xmlns:a16="http://schemas.microsoft.com/office/drawing/2014/main" id="{C5A5CD93-E038-412E-AAA7-6407328A05F7}"/>
              </a:ext>
            </a:extLst>
          </p:cNvPr>
          <p:cNvPicPr>
            <a:picLocks noChangeAspect="1"/>
          </p:cNvPicPr>
          <p:nvPr/>
        </p:nvPicPr>
        <p:blipFill>
          <a:blip r:embed="rId5"/>
          <a:stretch>
            <a:fillRect/>
          </a:stretch>
        </p:blipFill>
        <p:spPr>
          <a:xfrm>
            <a:off x="8564674" y="2381113"/>
            <a:ext cx="3342579" cy="2897321"/>
          </a:xfrm>
          <a:prstGeom prst="rect">
            <a:avLst/>
          </a:prstGeom>
          <a:ln w="25400">
            <a:solidFill>
              <a:srgbClr val="000000"/>
            </a:solidFill>
            <a:miter lim="400000"/>
          </a:ln>
        </p:spPr>
      </p:pic>
    </p:spTree>
    <p:extLst>
      <p:ext uri="{BB962C8B-B14F-4D97-AF65-F5344CB8AC3E}">
        <p14:creationId xmlns:p14="http://schemas.microsoft.com/office/powerpoint/2010/main" val="110698247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a:extLst>
              <a:ext uri="{FF2B5EF4-FFF2-40B4-BE49-F238E27FC236}">
                <a16:creationId xmlns:a16="http://schemas.microsoft.com/office/drawing/2014/main" id="{B04BF84E-87D9-44F4-AA24-825D16CC57AD}"/>
              </a:ext>
            </a:extLst>
          </p:cNvPr>
          <p:cNvSpPr>
            <a:spLocks noGrp="1"/>
          </p:cNvSpPr>
          <p:nvPr>
            <p:ph type="title"/>
          </p:nvPr>
        </p:nvSpPr>
        <p:spPr/>
        <p:txBody>
          <a:bodyPr/>
          <a:lstStyle/>
          <a:p>
            <a:r>
              <a:rPr lang="fr-FR" dirty="0"/>
              <a:t>Contexte</a:t>
            </a:r>
          </a:p>
        </p:txBody>
      </p:sp>
      <p:sp>
        <p:nvSpPr>
          <p:cNvPr id="6" name="Sous-titre 5">
            <a:extLst>
              <a:ext uri="{FF2B5EF4-FFF2-40B4-BE49-F238E27FC236}">
                <a16:creationId xmlns:a16="http://schemas.microsoft.com/office/drawing/2014/main" id="{32A8EF85-D2F2-4819-AF85-EDC47BAF5067}"/>
              </a:ext>
            </a:extLst>
          </p:cNvPr>
          <p:cNvSpPr>
            <a:spLocks noGrp="1"/>
          </p:cNvSpPr>
          <p:nvPr>
            <p:ph type="subTitle" idx="10"/>
          </p:nvPr>
        </p:nvSpPr>
        <p:spPr/>
        <p:txBody>
          <a:bodyPr/>
          <a:lstStyle/>
          <a:p>
            <a:r>
              <a:rPr lang="fr-FR" dirty="0"/>
              <a:t>Cas d’étude: expansion de la truite commune aux Îles Kerguelen </a:t>
            </a:r>
          </a:p>
        </p:txBody>
      </p:sp>
      <p:pic>
        <p:nvPicPr>
          <p:cNvPr id="9" name="640px-Bachforelle_Zeichnung.jpg" descr="640px-Bachforelle_Zeichnung.jpg">
            <a:extLst>
              <a:ext uri="{FF2B5EF4-FFF2-40B4-BE49-F238E27FC236}">
                <a16:creationId xmlns:a16="http://schemas.microsoft.com/office/drawing/2014/main" id="{5F1F44A1-A592-4425-AD95-D7F287C5E0C8}"/>
              </a:ext>
            </a:extLst>
          </p:cNvPr>
          <p:cNvPicPr>
            <a:picLocks noChangeAspect="1"/>
          </p:cNvPicPr>
          <p:nvPr/>
        </p:nvPicPr>
        <p:blipFill>
          <a:blip r:embed="rId3"/>
          <a:stretch>
            <a:fillRect/>
          </a:stretch>
        </p:blipFill>
        <p:spPr>
          <a:xfrm>
            <a:off x="9757101" y="756848"/>
            <a:ext cx="2090812" cy="819990"/>
          </a:xfrm>
          <a:prstGeom prst="rect">
            <a:avLst/>
          </a:prstGeom>
          <a:ln w="12700">
            <a:miter lim="400000"/>
          </a:ln>
        </p:spPr>
      </p:pic>
      <p:pic>
        <p:nvPicPr>
          <p:cNvPr id="10" name="Typical-winter-bands-on-the-scale-of-a-resident-trout-from-the-Kerguelen-Islands-RTR_W640.jpg" descr="Typical-winter-bands-on-the-scale-of-a-resident-trout-from-the-Kerguelen-Islands-RTR_W640.jpg">
            <a:extLst>
              <a:ext uri="{FF2B5EF4-FFF2-40B4-BE49-F238E27FC236}">
                <a16:creationId xmlns:a16="http://schemas.microsoft.com/office/drawing/2014/main" id="{4EDC88B1-58FC-4248-9E20-344E41B3DEE4}"/>
              </a:ext>
            </a:extLst>
          </p:cNvPr>
          <p:cNvPicPr>
            <a:picLocks noChangeAspect="1"/>
          </p:cNvPicPr>
          <p:nvPr/>
        </p:nvPicPr>
        <p:blipFill>
          <a:blip r:embed="rId4"/>
          <a:stretch>
            <a:fillRect/>
          </a:stretch>
        </p:blipFill>
        <p:spPr>
          <a:xfrm>
            <a:off x="8564674" y="641646"/>
            <a:ext cx="750346" cy="954985"/>
          </a:xfrm>
          <a:prstGeom prst="rect">
            <a:avLst/>
          </a:prstGeom>
          <a:ln w="12700">
            <a:miter lim="400000"/>
          </a:ln>
        </p:spPr>
      </p:pic>
      <p:sp>
        <p:nvSpPr>
          <p:cNvPr id="13" name="Rectangle 12">
            <a:extLst>
              <a:ext uri="{FF2B5EF4-FFF2-40B4-BE49-F238E27FC236}">
                <a16:creationId xmlns:a16="http://schemas.microsoft.com/office/drawing/2014/main" id="{361759B2-ECB3-4C94-BE52-2305FE930C7C}"/>
              </a:ext>
            </a:extLst>
          </p:cNvPr>
          <p:cNvSpPr/>
          <p:nvPr/>
        </p:nvSpPr>
        <p:spPr>
          <a:xfrm>
            <a:off x="3254692" y="1814166"/>
            <a:ext cx="3170837" cy="545841"/>
          </a:xfrm>
          <a:prstGeom prst="rect">
            <a:avLst/>
          </a:prstGeom>
          <a:solidFill>
            <a:srgbClr val="00A3A6">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400" dirty="0"/>
              <a:t>Monitoring régulier dans le temps et l’espace depuis 1962</a:t>
            </a:r>
          </a:p>
        </p:txBody>
      </p:sp>
      <p:sp>
        <p:nvSpPr>
          <p:cNvPr id="22" name="Rectangle 21">
            <a:extLst>
              <a:ext uri="{FF2B5EF4-FFF2-40B4-BE49-F238E27FC236}">
                <a16:creationId xmlns:a16="http://schemas.microsoft.com/office/drawing/2014/main" id="{5DA0519F-7FAC-4BD2-B6D5-CB8415E8B541}"/>
              </a:ext>
            </a:extLst>
          </p:cNvPr>
          <p:cNvSpPr/>
          <p:nvPr/>
        </p:nvSpPr>
        <p:spPr>
          <a:xfrm>
            <a:off x="9749779" y="334804"/>
            <a:ext cx="2090812" cy="341152"/>
          </a:xfrm>
          <a:prstGeom prst="rect">
            <a:avLst/>
          </a:prstGeom>
          <a:solidFill>
            <a:srgbClr val="00A3A6">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400" dirty="0"/>
              <a:t>Anadrome facultative</a:t>
            </a:r>
          </a:p>
        </p:txBody>
      </p:sp>
      <p:sp>
        <p:nvSpPr>
          <p:cNvPr id="14" name="Sous-titre 5">
            <a:extLst>
              <a:ext uri="{FF2B5EF4-FFF2-40B4-BE49-F238E27FC236}">
                <a16:creationId xmlns:a16="http://schemas.microsoft.com/office/drawing/2014/main" id="{C53CFBAE-B822-4D03-9CF9-BE93ADED1EDD}"/>
              </a:ext>
            </a:extLst>
          </p:cNvPr>
          <p:cNvSpPr txBox="1">
            <a:spLocks/>
          </p:cNvSpPr>
          <p:nvPr/>
        </p:nvSpPr>
        <p:spPr>
          <a:xfrm>
            <a:off x="9716527" y="1579566"/>
            <a:ext cx="1322371" cy="234600"/>
          </a:xfrm>
          <a:prstGeom prst="rect">
            <a:avLst/>
          </a:prstGeom>
        </p:spPr>
        <p:txBody>
          <a:bodyPr vert="horz" lIns="91440" tIns="45720" rIns="91440" bIns="45720" rtlCol="0">
            <a:normAutofit fontScale="85000" lnSpcReduction="20000"/>
          </a:bodyPr>
          <a:lstStyle>
            <a:lvl1pPr marL="0" indent="0" algn="l" defTabSz="914400" rtl="0" eaLnBrk="1" latinLnBrk="0" hangingPunct="1">
              <a:lnSpc>
                <a:spcPct val="90000"/>
              </a:lnSpc>
              <a:spcBef>
                <a:spcPts val="1000"/>
              </a:spcBef>
              <a:buFont typeface="Arial" panose="020B0604020202020204" pitchFamily="34" charset="0"/>
              <a:buNone/>
              <a:defRPr sz="2000" kern="1200">
                <a:solidFill>
                  <a:srgbClr val="275662"/>
                </a:solidFill>
                <a:latin typeface="+mn-lt"/>
                <a:ea typeface="+mn-ea"/>
                <a:cs typeface="+mn-cs"/>
              </a:defRPr>
            </a:lvl1pPr>
            <a:lvl2pPr marL="457189"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377"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566"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754"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5943"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131"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32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509"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fr-FR" sz="1400" i="1" dirty="0" err="1"/>
              <a:t>Salmo</a:t>
            </a:r>
            <a:r>
              <a:rPr lang="fr-FR" sz="1400" i="1" dirty="0"/>
              <a:t> </a:t>
            </a:r>
            <a:r>
              <a:rPr lang="fr-FR" sz="1400" i="1" dirty="0" err="1"/>
              <a:t>trutta</a:t>
            </a:r>
            <a:endParaRPr lang="fr-FR" sz="1400" i="1" dirty="0"/>
          </a:p>
        </p:txBody>
      </p:sp>
      <p:pic>
        <p:nvPicPr>
          <p:cNvPr id="15" name="Kerguelen_map_3.png" descr="Kerguelen_map_3.png">
            <a:extLst>
              <a:ext uri="{FF2B5EF4-FFF2-40B4-BE49-F238E27FC236}">
                <a16:creationId xmlns:a16="http://schemas.microsoft.com/office/drawing/2014/main" id="{AD179943-8841-411B-A78C-7E21B9347071}"/>
              </a:ext>
            </a:extLst>
          </p:cNvPr>
          <p:cNvPicPr>
            <a:picLocks noChangeAspect="1"/>
          </p:cNvPicPr>
          <p:nvPr/>
        </p:nvPicPr>
        <p:blipFill>
          <a:blip r:embed="rId5"/>
          <a:srcRect l="30383" t="3821" r="3302" b="37932"/>
          <a:stretch>
            <a:fillRect/>
          </a:stretch>
        </p:blipFill>
        <p:spPr>
          <a:xfrm>
            <a:off x="7353289" y="2449846"/>
            <a:ext cx="4553964" cy="2828588"/>
          </a:xfrm>
          <a:prstGeom prst="rect">
            <a:avLst/>
          </a:prstGeom>
          <a:ln w="12700">
            <a:miter lim="400000"/>
          </a:ln>
        </p:spPr>
      </p:pic>
      <p:pic>
        <p:nvPicPr>
          <p:cNvPr id="16" name="unknown.png" descr="unknown.png">
            <a:extLst>
              <a:ext uri="{FF2B5EF4-FFF2-40B4-BE49-F238E27FC236}">
                <a16:creationId xmlns:a16="http://schemas.microsoft.com/office/drawing/2014/main" id="{C5A5CD93-E038-412E-AAA7-6407328A05F7}"/>
              </a:ext>
            </a:extLst>
          </p:cNvPr>
          <p:cNvPicPr>
            <a:picLocks noChangeAspect="1"/>
          </p:cNvPicPr>
          <p:nvPr/>
        </p:nvPicPr>
        <p:blipFill>
          <a:blip r:embed="rId6"/>
          <a:stretch>
            <a:fillRect/>
          </a:stretch>
        </p:blipFill>
        <p:spPr>
          <a:xfrm>
            <a:off x="8564674" y="2381113"/>
            <a:ext cx="3342579" cy="2897321"/>
          </a:xfrm>
          <a:prstGeom prst="rect">
            <a:avLst/>
          </a:prstGeom>
          <a:ln w="25400">
            <a:solidFill>
              <a:srgbClr val="000000"/>
            </a:solidFill>
            <a:miter lim="400000"/>
          </a:ln>
        </p:spPr>
      </p:pic>
      <p:sp>
        <p:nvSpPr>
          <p:cNvPr id="12" name="ZoneTexte 11">
            <a:extLst>
              <a:ext uri="{FF2B5EF4-FFF2-40B4-BE49-F238E27FC236}">
                <a16:creationId xmlns:a16="http://schemas.microsoft.com/office/drawing/2014/main" id="{418010ED-5AE2-478B-9379-34B00189084F}"/>
              </a:ext>
            </a:extLst>
          </p:cNvPr>
          <p:cNvSpPr txBox="1"/>
          <p:nvPr/>
        </p:nvSpPr>
        <p:spPr>
          <a:xfrm>
            <a:off x="743192" y="1399698"/>
            <a:ext cx="6714029" cy="1815882"/>
          </a:xfrm>
          <a:prstGeom prst="rect">
            <a:avLst/>
          </a:prstGeom>
          <a:noFill/>
        </p:spPr>
        <p:txBody>
          <a:bodyPr wrap="square" rtlCol="0">
            <a:spAutoFit/>
          </a:bodyPr>
          <a:lstStyle/>
          <a:p>
            <a:r>
              <a:rPr lang="en-US" sz="1600" dirty="0" err="1"/>
              <a:t>Introduite</a:t>
            </a:r>
            <a:r>
              <a:rPr lang="en-US" sz="1600" dirty="0"/>
              <a:t> dans </a:t>
            </a:r>
            <a:r>
              <a:rPr lang="en-US" sz="1600" dirty="0" err="1"/>
              <a:t>quelques</a:t>
            </a:r>
            <a:r>
              <a:rPr lang="en-US" sz="1600" dirty="0"/>
              <a:t> rivières – </a:t>
            </a:r>
            <a:r>
              <a:rPr lang="en-US" sz="1600" dirty="0" err="1"/>
              <a:t>aujourd’hui</a:t>
            </a:r>
            <a:r>
              <a:rPr lang="en-US" sz="1600" dirty="0"/>
              <a:t> </a:t>
            </a:r>
            <a:r>
              <a:rPr lang="en-US" sz="1600" dirty="0" err="1"/>
              <a:t>présente</a:t>
            </a:r>
            <a:r>
              <a:rPr lang="en-US" sz="1600" dirty="0"/>
              <a:t> dans plus de 40</a:t>
            </a:r>
          </a:p>
          <a:p>
            <a:endParaRPr lang="en-US" sz="1600" dirty="0"/>
          </a:p>
          <a:p>
            <a:endParaRPr lang="en-US" sz="1600" dirty="0"/>
          </a:p>
          <a:p>
            <a:endParaRPr lang="en-US" sz="1600" dirty="0"/>
          </a:p>
          <a:p>
            <a:r>
              <a:rPr lang="en-US" sz="1600" dirty="0"/>
              <a:t>Plus de 50 000 </a:t>
            </a:r>
            <a:r>
              <a:rPr lang="en-US" sz="1600" dirty="0" err="1"/>
              <a:t>échantillons</a:t>
            </a:r>
            <a:r>
              <a:rPr lang="en-US" sz="1600" dirty="0"/>
              <a:t> - 150 000 captures</a:t>
            </a:r>
          </a:p>
          <a:p>
            <a:r>
              <a:rPr lang="en-US" sz="1600" dirty="0"/>
              <a:t>Matériel: </a:t>
            </a:r>
            <a:r>
              <a:rPr lang="en-US" sz="1600" dirty="0" err="1"/>
              <a:t>écaille</a:t>
            </a:r>
            <a:r>
              <a:rPr lang="en-US" sz="1600" dirty="0"/>
              <a:t> et </a:t>
            </a:r>
            <a:r>
              <a:rPr lang="en-US" sz="1600" dirty="0" err="1"/>
              <a:t>informations</a:t>
            </a:r>
            <a:r>
              <a:rPr lang="en-US" sz="1600" dirty="0"/>
              <a:t> </a:t>
            </a:r>
            <a:r>
              <a:rPr lang="en-US" sz="1600" dirty="0" err="1"/>
              <a:t>individuelles</a:t>
            </a:r>
            <a:r>
              <a:rPr lang="en-US" sz="1600" dirty="0"/>
              <a:t> du jeu de </a:t>
            </a:r>
            <a:r>
              <a:rPr lang="en-US" sz="1600" dirty="0" err="1"/>
              <a:t>données</a:t>
            </a:r>
            <a:r>
              <a:rPr lang="en-US" sz="1600" dirty="0"/>
              <a:t> + </a:t>
            </a:r>
            <a:r>
              <a:rPr lang="en-US" sz="1600" dirty="0" err="1"/>
              <a:t>prochaine</a:t>
            </a:r>
            <a:r>
              <a:rPr lang="en-US" sz="1600" dirty="0"/>
              <a:t> </a:t>
            </a:r>
            <a:r>
              <a:rPr lang="en-US" sz="1600" dirty="0" err="1"/>
              <a:t>campagne</a:t>
            </a:r>
            <a:endParaRPr lang="en-US" sz="1600" dirty="0"/>
          </a:p>
        </p:txBody>
      </p:sp>
    </p:spTree>
    <p:extLst>
      <p:ext uri="{BB962C8B-B14F-4D97-AF65-F5344CB8AC3E}">
        <p14:creationId xmlns:p14="http://schemas.microsoft.com/office/powerpoint/2010/main" val="8087365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 4">
            <a:extLst>
              <a:ext uri="{FF2B5EF4-FFF2-40B4-BE49-F238E27FC236}">
                <a16:creationId xmlns:a16="http://schemas.microsoft.com/office/drawing/2014/main" id="{71838173-71F1-4082-9024-1E6066678662}"/>
              </a:ext>
            </a:extLst>
          </p:cNvPr>
          <p:cNvPicPr>
            <a:picLocks noChangeAspect="1"/>
          </p:cNvPicPr>
          <p:nvPr/>
        </p:nvPicPr>
        <p:blipFill>
          <a:blip r:embed="rId3"/>
          <a:stretch>
            <a:fillRect/>
          </a:stretch>
        </p:blipFill>
        <p:spPr>
          <a:xfrm>
            <a:off x="252707" y="3278973"/>
            <a:ext cx="4661136" cy="1550902"/>
          </a:xfrm>
          <a:prstGeom prst="rect">
            <a:avLst/>
          </a:prstGeom>
        </p:spPr>
      </p:pic>
      <p:sp>
        <p:nvSpPr>
          <p:cNvPr id="4" name="Titre 3">
            <a:extLst>
              <a:ext uri="{FF2B5EF4-FFF2-40B4-BE49-F238E27FC236}">
                <a16:creationId xmlns:a16="http://schemas.microsoft.com/office/drawing/2014/main" id="{B04BF84E-87D9-44F4-AA24-825D16CC57AD}"/>
              </a:ext>
            </a:extLst>
          </p:cNvPr>
          <p:cNvSpPr>
            <a:spLocks noGrp="1"/>
          </p:cNvSpPr>
          <p:nvPr>
            <p:ph type="title"/>
          </p:nvPr>
        </p:nvSpPr>
        <p:spPr/>
        <p:txBody>
          <a:bodyPr/>
          <a:lstStyle/>
          <a:p>
            <a:r>
              <a:rPr lang="fr-FR" dirty="0"/>
              <a:t>Contexte</a:t>
            </a:r>
          </a:p>
        </p:txBody>
      </p:sp>
      <p:sp>
        <p:nvSpPr>
          <p:cNvPr id="6" name="Sous-titre 5">
            <a:extLst>
              <a:ext uri="{FF2B5EF4-FFF2-40B4-BE49-F238E27FC236}">
                <a16:creationId xmlns:a16="http://schemas.microsoft.com/office/drawing/2014/main" id="{32A8EF85-D2F2-4819-AF85-EDC47BAF5067}"/>
              </a:ext>
            </a:extLst>
          </p:cNvPr>
          <p:cNvSpPr>
            <a:spLocks noGrp="1"/>
          </p:cNvSpPr>
          <p:nvPr>
            <p:ph type="subTitle" idx="10"/>
          </p:nvPr>
        </p:nvSpPr>
        <p:spPr/>
        <p:txBody>
          <a:bodyPr/>
          <a:lstStyle/>
          <a:p>
            <a:r>
              <a:rPr lang="fr-FR" dirty="0"/>
              <a:t>Cas d’étude: expansion de la truite commune aux Îles Kerguelen </a:t>
            </a:r>
          </a:p>
        </p:txBody>
      </p:sp>
      <p:pic>
        <p:nvPicPr>
          <p:cNvPr id="9" name="640px-Bachforelle_Zeichnung.jpg" descr="640px-Bachforelle_Zeichnung.jpg">
            <a:extLst>
              <a:ext uri="{FF2B5EF4-FFF2-40B4-BE49-F238E27FC236}">
                <a16:creationId xmlns:a16="http://schemas.microsoft.com/office/drawing/2014/main" id="{5F1F44A1-A592-4425-AD95-D7F287C5E0C8}"/>
              </a:ext>
            </a:extLst>
          </p:cNvPr>
          <p:cNvPicPr>
            <a:picLocks noChangeAspect="1"/>
          </p:cNvPicPr>
          <p:nvPr/>
        </p:nvPicPr>
        <p:blipFill>
          <a:blip r:embed="rId4"/>
          <a:stretch>
            <a:fillRect/>
          </a:stretch>
        </p:blipFill>
        <p:spPr>
          <a:xfrm>
            <a:off x="9757101" y="756848"/>
            <a:ext cx="2090812" cy="819990"/>
          </a:xfrm>
          <a:prstGeom prst="rect">
            <a:avLst/>
          </a:prstGeom>
          <a:ln w="12700">
            <a:miter lim="400000"/>
          </a:ln>
        </p:spPr>
      </p:pic>
      <p:pic>
        <p:nvPicPr>
          <p:cNvPr id="10" name="Typical-winter-bands-on-the-scale-of-a-resident-trout-from-the-Kerguelen-Islands-RTR_W640.jpg" descr="Typical-winter-bands-on-the-scale-of-a-resident-trout-from-the-Kerguelen-Islands-RTR_W640.jpg">
            <a:extLst>
              <a:ext uri="{FF2B5EF4-FFF2-40B4-BE49-F238E27FC236}">
                <a16:creationId xmlns:a16="http://schemas.microsoft.com/office/drawing/2014/main" id="{4EDC88B1-58FC-4248-9E20-344E41B3DEE4}"/>
              </a:ext>
            </a:extLst>
          </p:cNvPr>
          <p:cNvPicPr>
            <a:picLocks noChangeAspect="1"/>
          </p:cNvPicPr>
          <p:nvPr/>
        </p:nvPicPr>
        <p:blipFill>
          <a:blip r:embed="rId5"/>
          <a:stretch>
            <a:fillRect/>
          </a:stretch>
        </p:blipFill>
        <p:spPr>
          <a:xfrm>
            <a:off x="8564674" y="641646"/>
            <a:ext cx="750346" cy="954985"/>
          </a:xfrm>
          <a:prstGeom prst="rect">
            <a:avLst/>
          </a:prstGeom>
          <a:ln w="12700">
            <a:miter lim="400000"/>
          </a:ln>
        </p:spPr>
      </p:pic>
      <p:sp>
        <p:nvSpPr>
          <p:cNvPr id="2" name="ZoneTexte 1">
            <a:extLst>
              <a:ext uri="{FF2B5EF4-FFF2-40B4-BE49-F238E27FC236}">
                <a16:creationId xmlns:a16="http://schemas.microsoft.com/office/drawing/2014/main" id="{9ED59745-99A9-4BC6-A662-2466AAED1FCD}"/>
              </a:ext>
            </a:extLst>
          </p:cNvPr>
          <p:cNvSpPr txBox="1"/>
          <p:nvPr/>
        </p:nvSpPr>
        <p:spPr>
          <a:xfrm>
            <a:off x="743192" y="1399698"/>
            <a:ext cx="6714029" cy="1815882"/>
          </a:xfrm>
          <a:prstGeom prst="rect">
            <a:avLst/>
          </a:prstGeom>
          <a:noFill/>
        </p:spPr>
        <p:txBody>
          <a:bodyPr wrap="square" rtlCol="0">
            <a:spAutoFit/>
          </a:bodyPr>
          <a:lstStyle/>
          <a:p>
            <a:r>
              <a:rPr lang="en-US" sz="1600" dirty="0" err="1"/>
              <a:t>Introduite</a:t>
            </a:r>
            <a:r>
              <a:rPr lang="en-US" sz="1600" dirty="0"/>
              <a:t> dans </a:t>
            </a:r>
            <a:r>
              <a:rPr lang="en-US" sz="1600" dirty="0" err="1"/>
              <a:t>quelques</a:t>
            </a:r>
            <a:r>
              <a:rPr lang="en-US" sz="1600" dirty="0"/>
              <a:t> rivières – </a:t>
            </a:r>
            <a:r>
              <a:rPr lang="en-US" sz="1600" dirty="0" err="1"/>
              <a:t>aujourd’hui</a:t>
            </a:r>
            <a:r>
              <a:rPr lang="en-US" sz="1600" dirty="0"/>
              <a:t> </a:t>
            </a:r>
            <a:r>
              <a:rPr lang="en-US" sz="1600" dirty="0" err="1"/>
              <a:t>présente</a:t>
            </a:r>
            <a:r>
              <a:rPr lang="en-US" sz="1600" dirty="0"/>
              <a:t> dans plus de 40</a:t>
            </a:r>
          </a:p>
          <a:p>
            <a:endParaRPr lang="en-US" sz="1600" dirty="0"/>
          </a:p>
          <a:p>
            <a:endParaRPr lang="en-US" sz="1600" dirty="0"/>
          </a:p>
          <a:p>
            <a:endParaRPr lang="en-US" sz="1600" dirty="0"/>
          </a:p>
          <a:p>
            <a:r>
              <a:rPr lang="en-US" sz="1600" dirty="0"/>
              <a:t>Plus de 50 000 </a:t>
            </a:r>
            <a:r>
              <a:rPr lang="en-US" sz="1600" dirty="0" err="1"/>
              <a:t>échantillons</a:t>
            </a:r>
            <a:r>
              <a:rPr lang="en-US" sz="1600" dirty="0"/>
              <a:t> - 150 000 captures</a:t>
            </a:r>
          </a:p>
          <a:p>
            <a:r>
              <a:rPr lang="en-US" sz="1600" dirty="0"/>
              <a:t>Matériel: </a:t>
            </a:r>
            <a:r>
              <a:rPr lang="en-US" sz="1600" dirty="0" err="1"/>
              <a:t>écaille</a:t>
            </a:r>
            <a:r>
              <a:rPr lang="en-US" sz="1600" dirty="0"/>
              <a:t> et </a:t>
            </a:r>
            <a:r>
              <a:rPr lang="en-US" sz="1600" dirty="0" err="1"/>
              <a:t>informations</a:t>
            </a:r>
            <a:r>
              <a:rPr lang="en-US" sz="1600" dirty="0"/>
              <a:t> </a:t>
            </a:r>
            <a:r>
              <a:rPr lang="en-US" sz="1600" dirty="0" err="1"/>
              <a:t>individuelles</a:t>
            </a:r>
            <a:r>
              <a:rPr lang="en-US" sz="1600" dirty="0"/>
              <a:t> du jeu de </a:t>
            </a:r>
            <a:r>
              <a:rPr lang="en-US" sz="1600" dirty="0" err="1"/>
              <a:t>données</a:t>
            </a:r>
            <a:r>
              <a:rPr lang="en-US" sz="1600" dirty="0"/>
              <a:t> + </a:t>
            </a:r>
            <a:r>
              <a:rPr lang="en-US" sz="1600" dirty="0" err="1"/>
              <a:t>prochaine</a:t>
            </a:r>
            <a:r>
              <a:rPr lang="en-US" sz="1600" dirty="0"/>
              <a:t> </a:t>
            </a:r>
            <a:r>
              <a:rPr lang="en-US" sz="1600" dirty="0" err="1"/>
              <a:t>campagne</a:t>
            </a:r>
            <a:endParaRPr lang="en-US" sz="1600" dirty="0"/>
          </a:p>
        </p:txBody>
      </p:sp>
      <p:sp>
        <p:nvSpPr>
          <p:cNvPr id="13" name="Rectangle 12">
            <a:extLst>
              <a:ext uri="{FF2B5EF4-FFF2-40B4-BE49-F238E27FC236}">
                <a16:creationId xmlns:a16="http://schemas.microsoft.com/office/drawing/2014/main" id="{361759B2-ECB3-4C94-BE52-2305FE930C7C}"/>
              </a:ext>
            </a:extLst>
          </p:cNvPr>
          <p:cNvSpPr/>
          <p:nvPr/>
        </p:nvSpPr>
        <p:spPr>
          <a:xfrm>
            <a:off x="3254692" y="1814166"/>
            <a:ext cx="3170837" cy="545841"/>
          </a:xfrm>
          <a:prstGeom prst="rect">
            <a:avLst/>
          </a:prstGeom>
          <a:solidFill>
            <a:srgbClr val="00A3A6">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400" dirty="0"/>
              <a:t>Monitoring régulier dans le temps et l’espace depuis 1962</a:t>
            </a:r>
          </a:p>
        </p:txBody>
      </p:sp>
      <p:sp>
        <p:nvSpPr>
          <p:cNvPr id="22" name="Rectangle 21">
            <a:extLst>
              <a:ext uri="{FF2B5EF4-FFF2-40B4-BE49-F238E27FC236}">
                <a16:creationId xmlns:a16="http://schemas.microsoft.com/office/drawing/2014/main" id="{5DA0519F-7FAC-4BD2-B6D5-CB8415E8B541}"/>
              </a:ext>
            </a:extLst>
          </p:cNvPr>
          <p:cNvSpPr/>
          <p:nvPr/>
        </p:nvSpPr>
        <p:spPr>
          <a:xfrm>
            <a:off x="9749779" y="334804"/>
            <a:ext cx="2090812" cy="341152"/>
          </a:xfrm>
          <a:prstGeom prst="rect">
            <a:avLst/>
          </a:prstGeom>
          <a:solidFill>
            <a:srgbClr val="00A3A6">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400" dirty="0"/>
              <a:t>Anadrome facultative</a:t>
            </a:r>
          </a:p>
        </p:txBody>
      </p:sp>
      <p:sp>
        <p:nvSpPr>
          <p:cNvPr id="14" name="Sous-titre 5">
            <a:extLst>
              <a:ext uri="{FF2B5EF4-FFF2-40B4-BE49-F238E27FC236}">
                <a16:creationId xmlns:a16="http://schemas.microsoft.com/office/drawing/2014/main" id="{C53CFBAE-B822-4D03-9CF9-BE93ADED1EDD}"/>
              </a:ext>
            </a:extLst>
          </p:cNvPr>
          <p:cNvSpPr txBox="1">
            <a:spLocks/>
          </p:cNvSpPr>
          <p:nvPr/>
        </p:nvSpPr>
        <p:spPr>
          <a:xfrm>
            <a:off x="9716527" y="1579566"/>
            <a:ext cx="1322371" cy="234600"/>
          </a:xfrm>
          <a:prstGeom prst="rect">
            <a:avLst/>
          </a:prstGeom>
        </p:spPr>
        <p:txBody>
          <a:bodyPr vert="horz" lIns="91440" tIns="45720" rIns="91440" bIns="45720" rtlCol="0">
            <a:normAutofit fontScale="85000" lnSpcReduction="20000"/>
          </a:bodyPr>
          <a:lstStyle>
            <a:lvl1pPr marL="0" indent="0" algn="l" defTabSz="914400" rtl="0" eaLnBrk="1" latinLnBrk="0" hangingPunct="1">
              <a:lnSpc>
                <a:spcPct val="90000"/>
              </a:lnSpc>
              <a:spcBef>
                <a:spcPts val="1000"/>
              </a:spcBef>
              <a:buFont typeface="Arial" panose="020B0604020202020204" pitchFamily="34" charset="0"/>
              <a:buNone/>
              <a:defRPr sz="2000" kern="1200">
                <a:solidFill>
                  <a:srgbClr val="275662"/>
                </a:solidFill>
                <a:latin typeface="+mn-lt"/>
                <a:ea typeface="+mn-ea"/>
                <a:cs typeface="+mn-cs"/>
              </a:defRPr>
            </a:lvl1pPr>
            <a:lvl2pPr marL="457189"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377"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566"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754"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5943"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131"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32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509"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fr-FR" sz="1400" i="1" dirty="0" err="1"/>
              <a:t>Salmo</a:t>
            </a:r>
            <a:r>
              <a:rPr lang="fr-FR" sz="1400" i="1" dirty="0"/>
              <a:t> </a:t>
            </a:r>
            <a:r>
              <a:rPr lang="fr-FR" sz="1400" i="1" dirty="0" err="1"/>
              <a:t>trutta</a:t>
            </a:r>
            <a:endParaRPr lang="fr-FR" sz="1400" i="1" dirty="0"/>
          </a:p>
        </p:txBody>
      </p:sp>
      <p:pic>
        <p:nvPicPr>
          <p:cNvPr id="15" name="Kerguelen_map_3.png" descr="Kerguelen_map_3.png">
            <a:extLst>
              <a:ext uri="{FF2B5EF4-FFF2-40B4-BE49-F238E27FC236}">
                <a16:creationId xmlns:a16="http://schemas.microsoft.com/office/drawing/2014/main" id="{AD179943-8841-411B-A78C-7E21B9347071}"/>
              </a:ext>
            </a:extLst>
          </p:cNvPr>
          <p:cNvPicPr>
            <a:picLocks noChangeAspect="1"/>
          </p:cNvPicPr>
          <p:nvPr/>
        </p:nvPicPr>
        <p:blipFill>
          <a:blip r:embed="rId6"/>
          <a:srcRect l="30383" t="3821" r="3302" b="37932"/>
          <a:stretch>
            <a:fillRect/>
          </a:stretch>
        </p:blipFill>
        <p:spPr>
          <a:xfrm>
            <a:off x="7353289" y="2449846"/>
            <a:ext cx="4553964" cy="2828588"/>
          </a:xfrm>
          <a:prstGeom prst="rect">
            <a:avLst/>
          </a:prstGeom>
          <a:ln w="12700">
            <a:miter lim="400000"/>
          </a:ln>
        </p:spPr>
      </p:pic>
      <p:pic>
        <p:nvPicPr>
          <p:cNvPr id="16" name="unknown.png" descr="unknown.png">
            <a:extLst>
              <a:ext uri="{FF2B5EF4-FFF2-40B4-BE49-F238E27FC236}">
                <a16:creationId xmlns:a16="http://schemas.microsoft.com/office/drawing/2014/main" id="{C5A5CD93-E038-412E-AAA7-6407328A05F7}"/>
              </a:ext>
            </a:extLst>
          </p:cNvPr>
          <p:cNvPicPr>
            <a:picLocks noChangeAspect="1"/>
          </p:cNvPicPr>
          <p:nvPr/>
        </p:nvPicPr>
        <p:blipFill>
          <a:blip r:embed="rId7"/>
          <a:stretch>
            <a:fillRect/>
          </a:stretch>
        </p:blipFill>
        <p:spPr>
          <a:xfrm>
            <a:off x="8564674" y="2381113"/>
            <a:ext cx="3342579" cy="2897321"/>
          </a:xfrm>
          <a:prstGeom prst="rect">
            <a:avLst/>
          </a:prstGeom>
          <a:ln w="25400">
            <a:solidFill>
              <a:srgbClr val="000000"/>
            </a:solidFill>
            <a:miter lim="400000"/>
          </a:ln>
        </p:spPr>
      </p:pic>
      <p:sp>
        <p:nvSpPr>
          <p:cNvPr id="18" name="ZoneTexte 17">
            <a:extLst>
              <a:ext uri="{FF2B5EF4-FFF2-40B4-BE49-F238E27FC236}">
                <a16:creationId xmlns:a16="http://schemas.microsoft.com/office/drawing/2014/main" id="{4535EF8E-FF13-4859-927F-7643DE76FA7F}"/>
              </a:ext>
            </a:extLst>
          </p:cNvPr>
          <p:cNvSpPr txBox="1"/>
          <p:nvPr/>
        </p:nvSpPr>
        <p:spPr>
          <a:xfrm>
            <a:off x="2900213" y="5106262"/>
            <a:ext cx="2771165" cy="350402"/>
          </a:xfrm>
          <a:prstGeom prst="rect">
            <a:avLst/>
          </a:prstGeom>
          <a:noFill/>
        </p:spPr>
        <p:txBody>
          <a:bodyPr wrap="square" rtlCol="0">
            <a:spAutoFit/>
          </a:bodyPr>
          <a:lstStyle/>
          <a:p>
            <a:r>
              <a:rPr lang="en-US" sz="1600" dirty="0" err="1"/>
              <a:t>Historique</a:t>
            </a:r>
            <a:r>
              <a:rPr lang="en-US" sz="1600" dirty="0"/>
              <a:t> des introductions</a:t>
            </a:r>
          </a:p>
        </p:txBody>
      </p:sp>
    </p:spTree>
    <p:extLst>
      <p:ext uri="{BB962C8B-B14F-4D97-AF65-F5344CB8AC3E}">
        <p14:creationId xmlns:p14="http://schemas.microsoft.com/office/powerpoint/2010/main" val="180262415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 4">
            <a:extLst>
              <a:ext uri="{FF2B5EF4-FFF2-40B4-BE49-F238E27FC236}">
                <a16:creationId xmlns:a16="http://schemas.microsoft.com/office/drawing/2014/main" id="{71838173-71F1-4082-9024-1E6066678662}"/>
              </a:ext>
            </a:extLst>
          </p:cNvPr>
          <p:cNvPicPr>
            <a:picLocks noChangeAspect="1"/>
          </p:cNvPicPr>
          <p:nvPr/>
        </p:nvPicPr>
        <p:blipFill>
          <a:blip r:embed="rId3"/>
          <a:stretch>
            <a:fillRect/>
          </a:stretch>
        </p:blipFill>
        <p:spPr>
          <a:xfrm>
            <a:off x="252707" y="3278973"/>
            <a:ext cx="4661136" cy="1550902"/>
          </a:xfrm>
          <a:prstGeom prst="rect">
            <a:avLst/>
          </a:prstGeom>
        </p:spPr>
      </p:pic>
      <p:sp>
        <p:nvSpPr>
          <p:cNvPr id="4" name="Titre 3">
            <a:extLst>
              <a:ext uri="{FF2B5EF4-FFF2-40B4-BE49-F238E27FC236}">
                <a16:creationId xmlns:a16="http://schemas.microsoft.com/office/drawing/2014/main" id="{B04BF84E-87D9-44F4-AA24-825D16CC57AD}"/>
              </a:ext>
            </a:extLst>
          </p:cNvPr>
          <p:cNvSpPr>
            <a:spLocks noGrp="1"/>
          </p:cNvSpPr>
          <p:nvPr>
            <p:ph type="title"/>
          </p:nvPr>
        </p:nvSpPr>
        <p:spPr/>
        <p:txBody>
          <a:bodyPr/>
          <a:lstStyle/>
          <a:p>
            <a:r>
              <a:rPr lang="fr-FR" dirty="0"/>
              <a:t>Contexte</a:t>
            </a:r>
          </a:p>
        </p:txBody>
      </p:sp>
      <p:sp>
        <p:nvSpPr>
          <p:cNvPr id="6" name="Sous-titre 5">
            <a:extLst>
              <a:ext uri="{FF2B5EF4-FFF2-40B4-BE49-F238E27FC236}">
                <a16:creationId xmlns:a16="http://schemas.microsoft.com/office/drawing/2014/main" id="{32A8EF85-D2F2-4819-AF85-EDC47BAF5067}"/>
              </a:ext>
            </a:extLst>
          </p:cNvPr>
          <p:cNvSpPr>
            <a:spLocks noGrp="1"/>
          </p:cNvSpPr>
          <p:nvPr>
            <p:ph type="subTitle" idx="10"/>
          </p:nvPr>
        </p:nvSpPr>
        <p:spPr/>
        <p:txBody>
          <a:bodyPr/>
          <a:lstStyle/>
          <a:p>
            <a:r>
              <a:rPr lang="fr-FR" dirty="0"/>
              <a:t>Cas d’étude: expansion de la truite commune aux Îles Kerguelen </a:t>
            </a:r>
          </a:p>
        </p:txBody>
      </p:sp>
      <p:pic>
        <p:nvPicPr>
          <p:cNvPr id="9" name="640px-Bachforelle_Zeichnung.jpg" descr="640px-Bachforelle_Zeichnung.jpg">
            <a:extLst>
              <a:ext uri="{FF2B5EF4-FFF2-40B4-BE49-F238E27FC236}">
                <a16:creationId xmlns:a16="http://schemas.microsoft.com/office/drawing/2014/main" id="{5F1F44A1-A592-4425-AD95-D7F287C5E0C8}"/>
              </a:ext>
            </a:extLst>
          </p:cNvPr>
          <p:cNvPicPr>
            <a:picLocks noChangeAspect="1"/>
          </p:cNvPicPr>
          <p:nvPr/>
        </p:nvPicPr>
        <p:blipFill>
          <a:blip r:embed="rId4"/>
          <a:stretch>
            <a:fillRect/>
          </a:stretch>
        </p:blipFill>
        <p:spPr>
          <a:xfrm>
            <a:off x="9757101" y="756848"/>
            <a:ext cx="2090812" cy="819990"/>
          </a:xfrm>
          <a:prstGeom prst="rect">
            <a:avLst/>
          </a:prstGeom>
          <a:ln w="12700">
            <a:miter lim="400000"/>
          </a:ln>
        </p:spPr>
      </p:pic>
      <p:pic>
        <p:nvPicPr>
          <p:cNvPr id="10" name="Typical-winter-bands-on-the-scale-of-a-resident-trout-from-the-Kerguelen-Islands-RTR_W640.jpg" descr="Typical-winter-bands-on-the-scale-of-a-resident-trout-from-the-Kerguelen-Islands-RTR_W640.jpg">
            <a:extLst>
              <a:ext uri="{FF2B5EF4-FFF2-40B4-BE49-F238E27FC236}">
                <a16:creationId xmlns:a16="http://schemas.microsoft.com/office/drawing/2014/main" id="{4EDC88B1-58FC-4248-9E20-344E41B3DEE4}"/>
              </a:ext>
            </a:extLst>
          </p:cNvPr>
          <p:cNvPicPr>
            <a:picLocks noChangeAspect="1"/>
          </p:cNvPicPr>
          <p:nvPr/>
        </p:nvPicPr>
        <p:blipFill>
          <a:blip r:embed="rId5"/>
          <a:stretch>
            <a:fillRect/>
          </a:stretch>
        </p:blipFill>
        <p:spPr>
          <a:xfrm>
            <a:off x="8564674" y="641646"/>
            <a:ext cx="750346" cy="954985"/>
          </a:xfrm>
          <a:prstGeom prst="rect">
            <a:avLst/>
          </a:prstGeom>
          <a:ln w="12700">
            <a:miter lim="400000"/>
          </a:ln>
        </p:spPr>
      </p:pic>
      <p:sp>
        <p:nvSpPr>
          <p:cNvPr id="2" name="ZoneTexte 1">
            <a:extLst>
              <a:ext uri="{FF2B5EF4-FFF2-40B4-BE49-F238E27FC236}">
                <a16:creationId xmlns:a16="http://schemas.microsoft.com/office/drawing/2014/main" id="{9ED59745-99A9-4BC6-A662-2466AAED1FCD}"/>
              </a:ext>
            </a:extLst>
          </p:cNvPr>
          <p:cNvSpPr txBox="1"/>
          <p:nvPr/>
        </p:nvSpPr>
        <p:spPr>
          <a:xfrm>
            <a:off x="743192" y="1399698"/>
            <a:ext cx="6714029" cy="1815882"/>
          </a:xfrm>
          <a:prstGeom prst="rect">
            <a:avLst/>
          </a:prstGeom>
          <a:noFill/>
        </p:spPr>
        <p:txBody>
          <a:bodyPr wrap="square" rtlCol="0">
            <a:spAutoFit/>
          </a:bodyPr>
          <a:lstStyle/>
          <a:p>
            <a:r>
              <a:rPr lang="en-US" sz="1600" dirty="0" err="1"/>
              <a:t>Introduite</a:t>
            </a:r>
            <a:r>
              <a:rPr lang="en-US" sz="1600" dirty="0"/>
              <a:t> dans </a:t>
            </a:r>
            <a:r>
              <a:rPr lang="en-US" sz="1600" dirty="0" err="1"/>
              <a:t>quelques</a:t>
            </a:r>
            <a:r>
              <a:rPr lang="en-US" sz="1600" dirty="0"/>
              <a:t> rivières – </a:t>
            </a:r>
            <a:r>
              <a:rPr lang="en-US" sz="1600" dirty="0" err="1"/>
              <a:t>aujourd’hui</a:t>
            </a:r>
            <a:r>
              <a:rPr lang="en-US" sz="1600" dirty="0"/>
              <a:t> </a:t>
            </a:r>
            <a:r>
              <a:rPr lang="en-US" sz="1600" dirty="0" err="1"/>
              <a:t>présente</a:t>
            </a:r>
            <a:r>
              <a:rPr lang="en-US" sz="1600" dirty="0"/>
              <a:t> dans plus de 40</a:t>
            </a:r>
          </a:p>
          <a:p>
            <a:endParaRPr lang="en-US" sz="1600" dirty="0"/>
          </a:p>
          <a:p>
            <a:endParaRPr lang="en-US" sz="1600" dirty="0"/>
          </a:p>
          <a:p>
            <a:endParaRPr lang="en-US" sz="1600" dirty="0"/>
          </a:p>
          <a:p>
            <a:r>
              <a:rPr lang="en-US" sz="1600" dirty="0"/>
              <a:t>Plus de 50 000 </a:t>
            </a:r>
            <a:r>
              <a:rPr lang="en-US" sz="1600" dirty="0" err="1"/>
              <a:t>échantillons</a:t>
            </a:r>
            <a:r>
              <a:rPr lang="en-US" sz="1600" dirty="0"/>
              <a:t> - 150 000 captures</a:t>
            </a:r>
          </a:p>
          <a:p>
            <a:r>
              <a:rPr lang="en-US" sz="1600" dirty="0"/>
              <a:t>Matériel: </a:t>
            </a:r>
            <a:r>
              <a:rPr lang="en-US" sz="1600" dirty="0" err="1"/>
              <a:t>écaille</a:t>
            </a:r>
            <a:r>
              <a:rPr lang="en-US" sz="1600" dirty="0"/>
              <a:t> et </a:t>
            </a:r>
            <a:r>
              <a:rPr lang="en-US" sz="1600" dirty="0" err="1"/>
              <a:t>informations</a:t>
            </a:r>
            <a:r>
              <a:rPr lang="en-US" sz="1600" dirty="0"/>
              <a:t> </a:t>
            </a:r>
            <a:r>
              <a:rPr lang="en-US" sz="1600" dirty="0" err="1"/>
              <a:t>individuelles</a:t>
            </a:r>
            <a:r>
              <a:rPr lang="en-US" sz="1600" dirty="0"/>
              <a:t> du jeu de </a:t>
            </a:r>
            <a:r>
              <a:rPr lang="en-US" sz="1600" dirty="0" err="1"/>
              <a:t>données</a:t>
            </a:r>
            <a:r>
              <a:rPr lang="en-US" sz="1600" dirty="0"/>
              <a:t> + </a:t>
            </a:r>
            <a:r>
              <a:rPr lang="en-US" sz="1600" dirty="0" err="1"/>
              <a:t>prochaine</a:t>
            </a:r>
            <a:r>
              <a:rPr lang="en-US" sz="1600" dirty="0"/>
              <a:t> </a:t>
            </a:r>
            <a:r>
              <a:rPr lang="en-US" sz="1600" dirty="0" err="1"/>
              <a:t>campagne</a:t>
            </a:r>
            <a:endParaRPr lang="en-US" sz="1600" dirty="0"/>
          </a:p>
        </p:txBody>
      </p:sp>
      <p:sp>
        <p:nvSpPr>
          <p:cNvPr id="13" name="Rectangle 12">
            <a:extLst>
              <a:ext uri="{FF2B5EF4-FFF2-40B4-BE49-F238E27FC236}">
                <a16:creationId xmlns:a16="http://schemas.microsoft.com/office/drawing/2014/main" id="{361759B2-ECB3-4C94-BE52-2305FE930C7C}"/>
              </a:ext>
            </a:extLst>
          </p:cNvPr>
          <p:cNvSpPr/>
          <p:nvPr/>
        </p:nvSpPr>
        <p:spPr>
          <a:xfrm>
            <a:off x="3254692" y="1814166"/>
            <a:ext cx="3170837" cy="545841"/>
          </a:xfrm>
          <a:prstGeom prst="rect">
            <a:avLst/>
          </a:prstGeom>
          <a:solidFill>
            <a:srgbClr val="00A3A6">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400" dirty="0"/>
              <a:t>Monitoring régulier dans le temps et l’espace depuis 1962</a:t>
            </a:r>
          </a:p>
        </p:txBody>
      </p:sp>
      <p:pic>
        <p:nvPicPr>
          <p:cNvPr id="17" name="Image 16">
            <a:extLst>
              <a:ext uri="{FF2B5EF4-FFF2-40B4-BE49-F238E27FC236}">
                <a16:creationId xmlns:a16="http://schemas.microsoft.com/office/drawing/2014/main" id="{09B78213-F164-494F-B83B-8B65A06C7920}"/>
              </a:ext>
            </a:extLst>
          </p:cNvPr>
          <p:cNvPicPr>
            <a:picLocks noChangeAspect="1"/>
          </p:cNvPicPr>
          <p:nvPr/>
        </p:nvPicPr>
        <p:blipFill>
          <a:blip r:embed="rId6"/>
          <a:stretch>
            <a:fillRect/>
          </a:stretch>
        </p:blipFill>
        <p:spPr>
          <a:xfrm>
            <a:off x="284747" y="4991732"/>
            <a:ext cx="4693175" cy="929863"/>
          </a:xfrm>
          <a:prstGeom prst="rect">
            <a:avLst/>
          </a:prstGeom>
        </p:spPr>
      </p:pic>
      <p:sp>
        <p:nvSpPr>
          <p:cNvPr id="22" name="Rectangle 21">
            <a:extLst>
              <a:ext uri="{FF2B5EF4-FFF2-40B4-BE49-F238E27FC236}">
                <a16:creationId xmlns:a16="http://schemas.microsoft.com/office/drawing/2014/main" id="{5DA0519F-7FAC-4BD2-B6D5-CB8415E8B541}"/>
              </a:ext>
            </a:extLst>
          </p:cNvPr>
          <p:cNvSpPr/>
          <p:nvPr/>
        </p:nvSpPr>
        <p:spPr>
          <a:xfrm>
            <a:off x="9749779" y="334804"/>
            <a:ext cx="2090812" cy="341152"/>
          </a:xfrm>
          <a:prstGeom prst="rect">
            <a:avLst/>
          </a:prstGeom>
          <a:solidFill>
            <a:srgbClr val="00A3A6">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400" dirty="0"/>
              <a:t>Anadrome facultative</a:t>
            </a:r>
          </a:p>
        </p:txBody>
      </p:sp>
      <p:sp>
        <p:nvSpPr>
          <p:cNvPr id="14" name="Sous-titre 5">
            <a:extLst>
              <a:ext uri="{FF2B5EF4-FFF2-40B4-BE49-F238E27FC236}">
                <a16:creationId xmlns:a16="http://schemas.microsoft.com/office/drawing/2014/main" id="{C53CFBAE-B822-4D03-9CF9-BE93ADED1EDD}"/>
              </a:ext>
            </a:extLst>
          </p:cNvPr>
          <p:cNvSpPr txBox="1">
            <a:spLocks/>
          </p:cNvSpPr>
          <p:nvPr/>
        </p:nvSpPr>
        <p:spPr>
          <a:xfrm>
            <a:off x="9716527" y="1579566"/>
            <a:ext cx="1322371" cy="234600"/>
          </a:xfrm>
          <a:prstGeom prst="rect">
            <a:avLst/>
          </a:prstGeom>
        </p:spPr>
        <p:txBody>
          <a:bodyPr vert="horz" lIns="91440" tIns="45720" rIns="91440" bIns="45720" rtlCol="0">
            <a:normAutofit fontScale="85000" lnSpcReduction="20000"/>
          </a:bodyPr>
          <a:lstStyle>
            <a:lvl1pPr marL="0" indent="0" algn="l" defTabSz="914400" rtl="0" eaLnBrk="1" latinLnBrk="0" hangingPunct="1">
              <a:lnSpc>
                <a:spcPct val="90000"/>
              </a:lnSpc>
              <a:spcBef>
                <a:spcPts val="1000"/>
              </a:spcBef>
              <a:buFont typeface="Arial" panose="020B0604020202020204" pitchFamily="34" charset="0"/>
              <a:buNone/>
              <a:defRPr sz="2000" kern="1200">
                <a:solidFill>
                  <a:srgbClr val="275662"/>
                </a:solidFill>
                <a:latin typeface="+mn-lt"/>
                <a:ea typeface="+mn-ea"/>
                <a:cs typeface="+mn-cs"/>
              </a:defRPr>
            </a:lvl1pPr>
            <a:lvl2pPr marL="457189"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377"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566"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754"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5943"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131"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32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509"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fr-FR" sz="1400" i="1" dirty="0" err="1"/>
              <a:t>Salmo</a:t>
            </a:r>
            <a:r>
              <a:rPr lang="fr-FR" sz="1400" i="1" dirty="0"/>
              <a:t> </a:t>
            </a:r>
            <a:r>
              <a:rPr lang="fr-FR" sz="1400" i="1" dirty="0" err="1"/>
              <a:t>trutta</a:t>
            </a:r>
            <a:endParaRPr lang="fr-FR" sz="1400" i="1" dirty="0"/>
          </a:p>
        </p:txBody>
      </p:sp>
      <p:pic>
        <p:nvPicPr>
          <p:cNvPr id="15" name="Kerguelen_map_3.png" descr="Kerguelen_map_3.png">
            <a:extLst>
              <a:ext uri="{FF2B5EF4-FFF2-40B4-BE49-F238E27FC236}">
                <a16:creationId xmlns:a16="http://schemas.microsoft.com/office/drawing/2014/main" id="{AD179943-8841-411B-A78C-7E21B9347071}"/>
              </a:ext>
            </a:extLst>
          </p:cNvPr>
          <p:cNvPicPr>
            <a:picLocks noChangeAspect="1"/>
          </p:cNvPicPr>
          <p:nvPr/>
        </p:nvPicPr>
        <p:blipFill>
          <a:blip r:embed="rId7"/>
          <a:srcRect l="30383" t="3821" r="3302" b="37932"/>
          <a:stretch>
            <a:fillRect/>
          </a:stretch>
        </p:blipFill>
        <p:spPr>
          <a:xfrm>
            <a:off x="7353289" y="2449846"/>
            <a:ext cx="4553964" cy="2828588"/>
          </a:xfrm>
          <a:prstGeom prst="rect">
            <a:avLst/>
          </a:prstGeom>
          <a:ln w="12700">
            <a:miter lim="400000"/>
          </a:ln>
        </p:spPr>
      </p:pic>
      <p:pic>
        <p:nvPicPr>
          <p:cNvPr id="16" name="unknown.png" descr="unknown.png">
            <a:extLst>
              <a:ext uri="{FF2B5EF4-FFF2-40B4-BE49-F238E27FC236}">
                <a16:creationId xmlns:a16="http://schemas.microsoft.com/office/drawing/2014/main" id="{C5A5CD93-E038-412E-AAA7-6407328A05F7}"/>
              </a:ext>
            </a:extLst>
          </p:cNvPr>
          <p:cNvPicPr>
            <a:picLocks noChangeAspect="1"/>
          </p:cNvPicPr>
          <p:nvPr/>
        </p:nvPicPr>
        <p:blipFill>
          <a:blip r:embed="rId8"/>
          <a:stretch>
            <a:fillRect/>
          </a:stretch>
        </p:blipFill>
        <p:spPr>
          <a:xfrm>
            <a:off x="8564674" y="2381113"/>
            <a:ext cx="3342579" cy="2897321"/>
          </a:xfrm>
          <a:prstGeom prst="rect">
            <a:avLst/>
          </a:prstGeom>
          <a:ln w="25400">
            <a:solidFill>
              <a:srgbClr val="000000"/>
            </a:solidFill>
            <a:miter lim="400000"/>
          </a:ln>
        </p:spPr>
      </p:pic>
      <p:sp>
        <p:nvSpPr>
          <p:cNvPr id="18" name="ZoneTexte 17">
            <a:extLst>
              <a:ext uri="{FF2B5EF4-FFF2-40B4-BE49-F238E27FC236}">
                <a16:creationId xmlns:a16="http://schemas.microsoft.com/office/drawing/2014/main" id="{24F46B32-374A-4078-94C5-B99A126A5171}"/>
              </a:ext>
            </a:extLst>
          </p:cNvPr>
          <p:cNvSpPr txBox="1"/>
          <p:nvPr/>
        </p:nvSpPr>
        <p:spPr>
          <a:xfrm>
            <a:off x="5187816" y="5054779"/>
            <a:ext cx="2771165" cy="584775"/>
          </a:xfrm>
          <a:prstGeom prst="rect">
            <a:avLst/>
          </a:prstGeom>
          <a:noFill/>
        </p:spPr>
        <p:txBody>
          <a:bodyPr wrap="square" rtlCol="0">
            <a:spAutoFit/>
          </a:bodyPr>
          <a:lstStyle/>
          <a:p>
            <a:r>
              <a:rPr lang="en-US" sz="1600" dirty="0" err="1"/>
              <a:t>Modèle</a:t>
            </a:r>
            <a:r>
              <a:rPr lang="en-US" sz="1600" dirty="0"/>
              <a:t> </a:t>
            </a:r>
            <a:r>
              <a:rPr lang="en-US" sz="1600" dirty="0" err="1"/>
              <a:t>métapop</a:t>
            </a:r>
            <a:r>
              <a:rPr lang="en-US" sz="1600" dirty="0"/>
              <a:t>: dispersion </a:t>
            </a:r>
            <a:r>
              <a:rPr lang="en-US" sz="1600" dirty="0" err="1"/>
              <a:t>côtière</a:t>
            </a:r>
            <a:endParaRPr lang="en-US" sz="1600" dirty="0"/>
          </a:p>
        </p:txBody>
      </p:sp>
    </p:spTree>
    <p:extLst>
      <p:ext uri="{BB962C8B-B14F-4D97-AF65-F5344CB8AC3E}">
        <p14:creationId xmlns:p14="http://schemas.microsoft.com/office/powerpoint/2010/main" val="2268225308"/>
      </p:ext>
    </p:extLst>
  </p:cSld>
  <p:clrMapOvr>
    <a:masterClrMapping/>
  </p:clrMapOvr>
</p:sld>
</file>

<file path=ppt/theme/theme1.xml><?xml version="1.0" encoding="utf-8"?>
<a:theme xmlns:a="http://schemas.openxmlformats.org/drawingml/2006/main" name="Thème Office">
  <a:themeElements>
    <a:clrScheme name="Thème 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Thème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hème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59FE01CEC25B0844AC270D2443E60B81" ma:contentTypeVersion="" ma:contentTypeDescription="Crée un document." ma:contentTypeScope="" ma:versionID="8ec51d9890f0e1b9f6760cf7cec7bcf7">
  <xsd:schema xmlns:xsd="http://www.w3.org/2001/XMLSchema" xmlns:xs="http://www.w3.org/2001/XMLSchema" xmlns:p="http://schemas.microsoft.com/office/2006/metadata/properties" targetNamespace="http://schemas.microsoft.com/office/2006/metadata/properties" ma:root="true" ma:fieldsID="11c986e13e04514706b69fd238ef5e6f">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ype de contenu"/>
        <xsd:element ref="dc:title" minOccurs="0" maxOccurs="1" ma:index="4" ma:displayName="Titr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07124A69-BE4E-4698-A891-7DF407B5B1DB}">
  <ds:schemaRefs>
    <ds:schemaRef ds:uri="http://purl.org/dc/terms/"/>
    <ds:schemaRef ds:uri="http://schemas.microsoft.com/office/2006/metadata/properties"/>
    <ds:schemaRef ds:uri="http://purl.org/dc/elements/1.1/"/>
    <ds:schemaRef ds:uri="http://purl.org/dc/dcmitype/"/>
    <ds:schemaRef ds:uri="http://schemas.microsoft.com/office/2006/documentManagement/types"/>
    <ds:schemaRef ds:uri="http://schemas.openxmlformats.org/package/2006/metadata/core-properties"/>
    <ds:schemaRef ds:uri="http://schemas.microsoft.com/office/infopath/2007/PartnerControls"/>
    <ds:schemaRef ds:uri="http://www.w3.org/XML/1998/namespace"/>
  </ds:schemaRefs>
</ds:datastoreItem>
</file>

<file path=customXml/itemProps2.xml><?xml version="1.0" encoding="utf-8"?>
<ds:datastoreItem xmlns:ds="http://schemas.openxmlformats.org/officeDocument/2006/customXml" ds:itemID="{AC83E243-7F49-4BBA-AB61-03369E3DF75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customXml/itemProps3.xml><?xml version="1.0" encoding="utf-8"?>
<ds:datastoreItem xmlns:ds="http://schemas.openxmlformats.org/officeDocument/2006/customXml" ds:itemID="{354B96DA-CE6F-4C9D-9982-E33A483B20CC}">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Office Theme</Template>
  <TotalTime>4649</TotalTime>
  <Words>3128</Words>
  <Application>Microsoft Office PowerPoint</Application>
  <PresentationFormat>Grand écran</PresentationFormat>
  <Paragraphs>343</Paragraphs>
  <Slides>20</Slides>
  <Notes>16</Notes>
  <HiddenSlides>0</HiddenSlides>
  <MMClips>0</MMClips>
  <ScaleCrop>false</ScaleCrop>
  <HeadingPairs>
    <vt:vector size="8" baseType="variant">
      <vt:variant>
        <vt:lpstr>Polices utilisées</vt:lpstr>
      </vt:variant>
      <vt:variant>
        <vt:i4>6</vt:i4>
      </vt:variant>
      <vt:variant>
        <vt:lpstr>Thème</vt:lpstr>
      </vt:variant>
      <vt:variant>
        <vt:i4>1</vt:i4>
      </vt:variant>
      <vt:variant>
        <vt:lpstr>Serveurs OLE incorporés</vt:lpstr>
      </vt:variant>
      <vt:variant>
        <vt:i4>1</vt:i4>
      </vt:variant>
      <vt:variant>
        <vt:lpstr>Titres des diapositives</vt:lpstr>
      </vt:variant>
      <vt:variant>
        <vt:i4>20</vt:i4>
      </vt:variant>
    </vt:vector>
  </HeadingPairs>
  <TitlesOfParts>
    <vt:vector size="28" baseType="lpstr">
      <vt:lpstr>Arial</vt:lpstr>
      <vt:lpstr>Calibri</vt:lpstr>
      <vt:lpstr>Calibri Light</vt:lpstr>
      <vt:lpstr>Lato-Regular</vt:lpstr>
      <vt:lpstr>Raleway</vt:lpstr>
      <vt:lpstr>Wingdings</vt:lpstr>
      <vt:lpstr>Thème Office</vt:lpstr>
      <vt:lpstr>Acrobat Document</vt:lpstr>
      <vt:lpstr>Variations phénotypique et génétique le long des fronts de colonisation: cas de la truite commune introduite aux Îles Kerguelen</vt:lpstr>
      <vt:lpstr>Contexte</vt:lpstr>
      <vt:lpstr>Contexte</vt:lpstr>
      <vt:lpstr>Contexte</vt:lpstr>
      <vt:lpstr>Contexte</vt:lpstr>
      <vt:lpstr>Contexte</vt:lpstr>
      <vt:lpstr>Contexte</vt:lpstr>
      <vt:lpstr>Contexte</vt:lpstr>
      <vt:lpstr>Contexte</vt:lpstr>
      <vt:lpstr>Contexte</vt:lpstr>
      <vt:lpstr>Partie 1: gradient et corrélation de traits </vt:lpstr>
      <vt:lpstr>Partie 1: gradient et corrélation de traits </vt:lpstr>
      <vt:lpstr>Partie 1: gradient et corrélation de traits </vt:lpstr>
      <vt:lpstr>Partie 2: signatures génétiques de l’expansion et la sélection</vt:lpstr>
      <vt:lpstr>Partie 2: signatures génétiques de l’expansion et la sélection</vt:lpstr>
      <vt:lpstr>Variations phénotypique et génétique le long des fronts de colonisation: cas de la truite commune introduite aux Îles Kerguelen</vt:lpstr>
      <vt:lpstr>Projet d’échantillonage</vt:lpstr>
      <vt:lpstr>Partie 2: signatures génétiques de l’expansion et la sélection</vt:lpstr>
      <vt:lpstr>Méthodo : signatures génétiques de l’expansion et sélection </vt:lpstr>
      <vt:lpstr>Présentation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arnaud</dc:creator>
  <cp:lastModifiedBy>Agnes Starck</cp:lastModifiedBy>
  <cp:revision>219</cp:revision>
  <dcterms:created xsi:type="dcterms:W3CDTF">2019-12-11T10:12:20Z</dcterms:created>
  <dcterms:modified xsi:type="dcterms:W3CDTF">2023-11-16T14:30:34Z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0x01010059FE01CEC25B0844AC270D2443E60B81</vt:lpwstr>
  </property>
</Properties>
</file>